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58" r:id="rId3"/>
    <p:sldId id="270" r:id="rId4"/>
    <p:sldId id="269" r:id="rId5"/>
    <p:sldId id="283" r:id="rId6"/>
    <p:sldId id="261" r:id="rId7"/>
    <p:sldId id="292" r:id="rId8"/>
    <p:sldId id="278" r:id="rId9"/>
    <p:sldId id="295" r:id="rId10"/>
    <p:sldId id="279" r:id="rId11"/>
    <p:sldId id="285" r:id="rId12"/>
    <p:sldId id="287" r:id="rId13"/>
    <p:sldId id="293" r:id="rId14"/>
    <p:sldId id="289" r:id="rId15"/>
    <p:sldId id="280" r:id="rId16"/>
    <p:sldId id="288" r:id="rId17"/>
    <p:sldId id="291" r:id="rId18"/>
    <p:sldId id="276" r:id="rId19"/>
    <p:sldId id="260" r:id="rId20"/>
    <p:sldId id="290" r:id="rId21"/>
    <p:sldId id="294" r:id="rId22"/>
    <p:sldId id="282" r:id="rId23"/>
    <p:sldId id="286" r:id="rId24"/>
  </p:sldIdLst>
  <p:sldSz cx="12192000" cy="6858000"/>
  <p:notesSz cx="6858000" cy="9144000"/>
  <p:embeddedFontLst>
    <p:embeddedFont>
      <p:font typeface="하남다움체 본문" panose="00000503000000020004" pitchFamily="2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BankGothic Md BT" panose="020B0807020203060204" pitchFamily="34" charset="0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C79"/>
    <a:srgbClr val="4D4E8E"/>
    <a:srgbClr val="8BB8A3"/>
    <a:srgbClr val="F2F2F2"/>
    <a:srgbClr val="A8AB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rgbClr val="4D4E8E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</c:v>
                </c:pt>
                <c:pt idx="1">
                  <c:v>1</c:v>
                </c:pt>
                <c:pt idx="2">
                  <c:v>3.5</c:v>
                </c:pt>
                <c:pt idx="3">
                  <c:v>5.2</c:v>
                </c:pt>
                <c:pt idx="4">
                  <c:v>4.5</c:v>
                </c:pt>
                <c:pt idx="5">
                  <c:v>6.2</c:v>
                </c:pt>
                <c:pt idx="6">
                  <c:v>6.1</c:v>
                </c:pt>
                <c:pt idx="7">
                  <c:v>4.8</c:v>
                </c:pt>
                <c:pt idx="8">
                  <c:v>4.2</c:v>
                </c:pt>
                <c:pt idx="9">
                  <c:v>3.6</c:v>
                </c:pt>
                <c:pt idx="10">
                  <c:v>3.7</c:v>
                </c:pt>
                <c:pt idx="11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94AF-429A-81F9-AC0A291DAA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>
              <a:solidFill>
                <a:srgbClr val="FF5050"/>
              </a:solidFill>
            </a:ln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2.4</c:v>
                </c:pt>
                <c:pt idx="1">
                  <c:v>2.8</c:v>
                </c:pt>
                <c:pt idx="2">
                  <c:v>2.1</c:v>
                </c:pt>
                <c:pt idx="3">
                  <c:v>2.8</c:v>
                </c:pt>
                <c:pt idx="4">
                  <c:v>3.5</c:v>
                </c:pt>
                <c:pt idx="5">
                  <c:v>3.8</c:v>
                </c:pt>
                <c:pt idx="6">
                  <c:v>4.2</c:v>
                </c:pt>
                <c:pt idx="7">
                  <c:v>3.7</c:v>
                </c:pt>
                <c:pt idx="8">
                  <c:v>4.9000000000000004</c:v>
                </c:pt>
                <c:pt idx="9">
                  <c:v>5.3</c:v>
                </c:pt>
                <c:pt idx="10">
                  <c:v>5.7</c:v>
                </c:pt>
                <c:pt idx="11">
                  <c:v>6.3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94AF-429A-81F9-AC0A291DA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26500112"/>
        <c:axId val="-126495760"/>
      </c:lineChart>
      <c:catAx>
        <c:axId val="-1265001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26495760"/>
        <c:crosses val="autoZero"/>
        <c:auto val="1"/>
        <c:lblAlgn val="ctr"/>
        <c:lblOffset val="100"/>
        <c:noMultiLvlLbl val="0"/>
      </c:catAx>
      <c:valAx>
        <c:axId val="-12649576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2650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49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042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0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71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50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616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54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141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92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69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61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AB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623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하남다움체 본문" panose="00000503000000020004" pitchFamily="2" charset="-127"/>
          <a:ea typeface="하남다움체 본문" panose="00000503000000020004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하남다움체 본문" panose="00000503000000020004" pitchFamily="2" charset="-127"/>
          <a:ea typeface="하남다움체 본문" panose="00000503000000020004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하남다움체 본문" panose="00000503000000020004" pitchFamily="2" charset="-127"/>
          <a:ea typeface="하남다움체 본문" panose="00000503000000020004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하남다움체 본문" panose="00000503000000020004" pitchFamily="2" charset="-127"/>
          <a:ea typeface="하남다움체 본문" panose="00000503000000020004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하남다움체 본문" panose="00000503000000020004" pitchFamily="2" charset="-127"/>
          <a:ea typeface="하남다움체 본문" panose="00000503000000020004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하남다움체 본문" panose="00000503000000020004" pitchFamily="2" charset="-127"/>
          <a:ea typeface="하남다움체 본문" panose="00000503000000020004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6C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449623" y="2812090"/>
            <a:ext cx="5431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i="1" kern="0" dirty="0" smtClean="0">
                <a:ln w="9525">
                  <a:noFill/>
                </a:ln>
                <a:solidFill>
                  <a:srgbClr val="F2F2F2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MCT</a:t>
            </a:r>
            <a:r>
              <a:rPr lang="en-US" altLang="ko-KR" sz="3200" b="1" i="1" kern="0" dirty="0" smtClean="0">
                <a:ln w="9525">
                  <a:noFill/>
                </a:ln>
                <a:solidFill>
                  <a:srgbClr val="F2F2F2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</a:t>
            </a:r>
            <a:r>
              <a:rPr lang="ko-KR" altLang="en-US" sz="3200" b="1" i="1" kern="0" dirty="0" smtClean="0">
                <a:ln w="9525">
                  <a:noFill/>
                </a:ln>
                <a:solidFill>
                  <a:srgbClr val="F2F2F2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제조 데이터 분석</a:t>
            </a:r>
            <a:endParaRPr lang="en-US" altLang="ko-KR" sz="3200" b="1" i="1" kern="0" dirty="0">
              <a:ln w="9525">
                <a:noFill/>
              </a:ln>
              <a:solidFill>
                <a:srgbClr val="F2F2F2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81" name="자유형 80">
            <a:extLst>
              <a:ext uri="{FF2B5EF4-FFF2-40B4-BE49-F238E27FC236}">
                <a16:creationId xmlns:a16="http://schemas.microsoft.com/office/drawing/2014/main" id="{313104EB-6B40-EAB0-156C-047965625EAB}"/>
              </a:ext>
            </a:extLst>
          </p:cNvPr>
          <p:cNvSpPr/>
          <p:nvPr/>
        </p:nvSpPr>
        <p:spPr>
          <a:xfrm>
            <a:off x="8682182" y="2409475"/>
            <a:ext cx="198726" cy="1620837"/>
          </a:xfrm>
          <a:custGeom>
            <a:avLst/>
            <a:gdLst>
              <a:gd name="connsiteX0" fmla="*/ 12140 w 198726"/>
              <a:gd name="connsiteY0" fmla="*/ 0 h 1620837"/>
              <a:gd name="connsiteX1" fmla="*/ 26609 w 198726"/>
              <a:gd name="connsiteY1" fmla="*/ 0 h 1620837"/>
              <a:gd name="connsiteX2" fmla="*/ 198726 w 198726"/>
              <a:gd name="connsiteY2" fmla="*/ 172117 h 1620837"/>
              <a:gd name="connsiteX3" fmla="*/ 198726 w 198726"/>
              <a:gd name="connsiteY3" fmla="*/ 1448720 h 1620837"/>
              <a:gd name="connsiteX4" fmla="*/ 26609 w 198726"/>
              <a:gd name="connsiteY4" fmla="*/ 1620837 h 1620837"/>
              <a:gd name="connsiteX5" fmla="*/ 0 w 198726"/>
              <a:gd name="connsiteY5" fmla="*/ 1620837 h 1620837"/>
              <a:gd name="connsiteX6" fmla="*/ 0 w 198726"/>
              <a:gd name="connsiteY6" fmla="*/ 1620836 h 1620837"/>
              <a:gd name="connsiteX7" fmla="*/ 12135 w 198726"/>
              <a:gd name="connsiteY7" fmla="*/ 1620836 h 1620837"/>
              <a:gd name="connsiteX8" fmla="*/ 184252 w 198726"/>
              <a:gd name="connsiteY8" fmla="*/ 1448719 h 1620837"/>
              <a:gd name="connsiteX9" fmla="*/ 184252 w 198726"/>
              <a:gd name="connsiteY9" fmla="*/ 172116 h 1620837"/>
              <a:gd name="connsiteX10" fmla="*/ 79131 w 198726"/>
              <a:gd name="connsiteY10" fmla="*/ 13525 h 162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726" h="1620837">
                <a:moveTo>
                  <a:pt x="12140" y="0"/>
                </a:moveTo>
                <a:lnTo>
                  <a:pt x="26609" y="0"/>
                </a:lnTo>
                <a:cubicBezTo>
                  <a:pt x="121667" y="0"/>
                  <a:pt x="198726" y="77059"/>
                  <a:pt x="198726" y="172117"/>
                </a:cubicBezTo>
                <a:lnTo>
                  <a:pt x="198726" y="1448720"/>
                </a:lnTo>
                <a:cubicBezTo>
                  <a:pt x="198726" y="1543778"/>
                  <a:pt x="121667" y="1620837"/>
                  <a:pt x="26609" y="1620837"/>
                </a:cubicBezTo>
                <a:lnTo>
                  <a:pt x="0" y="1620837"/>
                </a:lnTo>
                <a:lnTo>
                  <a:pt x="0" y="1620836"/>
                </a:lnTo>
                <a:lnTo>
                  <a:pt x="12135" y="1620836"/>
                </a:lnTo>
                <a:cubicBezTo>
                  <a:pt x="107193" y="1620836"/>
                  <a:pt x="184252" y="1543777"/>
                  <a:pt x="184252" y="1448719"/>
                </a:cubicBezTo>
                <a:lnTo>
                  <a:pt x="184252" y="172116"/>
                </a:lnTo>
                <a:cubicBezTo>
                  <a:pt x="184252" y="100823"/>
                  <a:pt x="140906" y="39653"/>
                  <a:pt x="79131" y="135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2400" dirty="0">
              <a:solidFill>
                <a:srgbClr val="F2F2F2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313104EB-6B40-EAB0-156C-047965625EAB}"/>
              </a:ext>
            </a:extLst>
          </p:cNvPr>
          <p:cNvSpPr/>
          <p:nvPr/>
        </p:nvSpPr>
        <p:spPr>
          <a:xfrm flipH="1">
            <a:off x="3449623" y="2409475"/>
            <a:ext cx="198726" cy="1620837"/>
          </a:xfrm>
          <a:custGeom>
            <a:avLst/>
            <a:gdLst>
              <a:gd name="connsiteX0" fmla="*/ 12140 w 198726"/>
              <a:gd name="connsiteY0" fmla="*/ 0 h 1620837"/>
              <a:gd name="connsiteX1" fmla="*/ 26609 w 198726"/>
              <a:gd name="connsiteY1" fmla="*/ 0 h 1620837"/>
              <a:gd name="connsiteX2" fmla="*/ 198726 w 198726"/>
              <a:gd name="connsiteY2" fmla="*/ 172117 h 1620837"/>
              <a:gd name="connsiteX3" fmla="*/ 198726 w 198726"/>
              <a:gd name="connsiteY3" fmla="*/ 1448720 h 1620837"/>
              <a:gd name="connsiteX4" fmla="*/ 26609 w 198726"/>
              <a:gd name="connsiteY4" fmla="*/ 1620837 h 1620837"/>
              <a:gd name="connsiteX5" fmla="*/ 0 w 198726"/>
              <a:gd name="connsiteY5" fmla="*/ 1620837 h 1620837"/>
              <a:gd name="connsiteX6" fmla="*/ 0 w 198726"/>
              <a:gd name="connsiteY6" fmla="*/ 1620836 h 1620837"/>
              <a:gd name="connsiteX7" fmla="*/ 12135 w 198726"/>
              <a:gd name="connsiteY7" fmla="*/ 1620836 h 1620837"/>
              <a:gd name="connsiteX8" fmla="*/ 184252 w 198726"/>
              <a:gd name="connsiteY8" fmla="*/ 1448719 h 1620837"/>
              <a:gd name="connsiteX9" fmla="*/ 184252 w 198726"/>
              <a:gd name="connsiteY9" fmla="*/ 172116 h 1620837"/>
              <a:gd name="connsiteX10" fmla="*/ 79131 w 198726"/>
              <a:gd name="connsiteY10" fmla="*/ 13525 h 162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726" h="1620837">
                <a:moveTo>
                  <a:pt x="12140" y="0"/>
                </a:moveTo>
                <a:lnTo>
                  <a:pt x="26609" y="0"/>
                </a:lnTo>
                <a:cubicBezTo>
                  <a:pt x="121667" y="0"/>
                  <a:pt x="198726" y="77059"/>
                  <a:pt x="198726" y="172117"/>
                </a:cubicBezTo>
                <a:lnTo>
                  <a:pt x="198726" y="1448720"/>
                </a:lnTo>
                <a:cubicBezTo>
                  <a:pt x="198726" y="1543778"/>
                  <a:pt x="121667" y="1620837"/>
                  <a:pt x="26609" y="1620837"/>
                </a:cubicBezTo>
                <a:lnTo>
                  <a:pt x="0" y="1620837"/>
                </a:lnTo>
                <a:lnTo>
                  <a:pt x="0" y="1620836"/>
                </a:lnTo>
                <a:lnTo>
                  <a:pt x="12135" y="1620836"/>
                </a:lnTo>
                <a:cubicBezTo>
                  <a:pt x="107193" y="1620836"/>
                  <a:pt x="184252" y="1543777"/>
                  <a:pt x="184252" y="1448719"/>
                </a:cubicBezTo>
                <a:lnTo>
                  <a:pt x="184252" y="172116"/>
                </a:lnTo>
                <a:cubicBezTo>
                  <a:pt x="184252" y="100823"/>
                  <a:pt x="140906" y="39653"/>
                  <a:pt x="79131" y="135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2400" dirty="0">
              <a:solidFill>
                <a:srgbClr val="F2F2F2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300517" y="5943059"/>
            <a:ext cx="8579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i="1" kern="0" dirty="0" err="1" smtClean="0">
                <a:ln w="9525">
                  <a:noFill/>
                </a:ln>
                <a:solidFill>
                  <a:srgbClr val="F2F2F2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백종환</a:t>
            </a:r>
            <a:endParaRPr lang="en-US" altLang="ko-KR" b="1" i="1" kern="0" dirty="0" smtClean="0">
              <a:ln w="9525">
                <a:noFill/>
              </a:ln>
              <a:solidFill>
                <a:srgbClr val="F2F2F2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r>
              <a:rPr lang="ko-KR" altLang="en-US" b="1" i="1" kern="0" dirty="0" smtClean="0">
                <a:ln w="9525">
                  <a:noFill/>
                </a:ln>
                <a:solidFill>
                  <a:srgbClr val="F2F2F2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김승기</a:t>
            </a:r>
            <a:endParaRPr lang="en-US" altLang="ko-KR" b="1" i="1" kern="0" dirty="0" smtClean="0">
              <a:ln w="9525">
                <a:noFill/>
              </a:ln>
              <a:solidFill>
                <a:srgbClr val="F2F2F2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r>
              <a:rPr lang="ko-KR" altLang="en-US" b="1" i="1" kern="0" dirty="0" err="1" smtClean="0">
                <a:ln w="9525">
                  <a:noFill/>
                </a:ln>
                <a:solidFill>
                  <a:srgbClr val="F2F2F2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박상재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870616" y="3343005"/>
            <a:ext cx="23342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i="1" kern="0" dirty="0" smtClean="0">
                <a:ln w="9525">
                  <a:noFill/>
                </a:ln>
                <a:solidFill>
                  <a:srgbClr val="F2F2F2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2023.08.31 CHANGWON AI ACADEMY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17376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dirty="0"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탐색적 데이터 분석</a:t>
              </a:r>
              <a:r>
                <a:rPr lang="en-US" altLang="ko-KR" sz="2000" b="1" i="1" dirty="0"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(EDA)</a:t>
              </a:r>
              <a:endParaRPr lang="ko-KR" altLang="en-US" sz="2400" b="1" i="1" dirty="0"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  <a:p>
              <a:pPr latinLnBrk="0">
                <a:defRPr/>
              </a:pP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156" y="1198491"/>
            <a:ext cx="10204610" cy="5191711"/>
          </a:xfrm>
          <a:prstGeom prst="rect">
            <a:avLst/>
          </a:prstGeom>
        </p:spPr>
      </p:pic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4FECDAC6-659B-AD72-D301-05AEE55104C6}"/>
              </a:ext>
            </a:extLst>
          </p:cNvPr>
          <p:cNvSpPr/>
          <p:nvPr/>
        </p:nvSpPr>
        <p:spPr>
          <a:xfrm>
            <a:off x="166117" y="3579809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9DE5392-0AE5-D79E-6529-8B8B7A59ADB1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EEC37A3E-A686-A9EF-A704-7CBF41999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9" name="자유형 23">
              <a:extLst>
                <a:ext uri="{FF2B5EF4-FFF2-40B4-BE49-F238E27FC236}">
                  <a16:creationId xmlns:a16="http://schemas.microsoft.com/office/drawing/2014/main" id="{BB3BBE92-8A4D-E7D5-A71F-9BD63EF34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0" name="말풍선: 타원형 9">
              <a:extLst>
                <a:ext uri="{FF2B5EF4-FFF2-40B4-BE49-F238E27FC236}">
                  <a16:creationId xmlns:a16="http://schemas.microsoft.com/office/drawing/2014/main" id="{6A54AD71-DF72-8EB7-C3F2-F4BC22B4A6EB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1" name="하트 10">
              <a:extLst>
                <a:ext uri="{FF2B5EF4-FFF2-40B4-BE49-F238E27FC236}">
                  <a16:creationId xmlns:a16="http://schemas.microsoft.com/office/drawing/2014/main" id="{3E9FE8A3-92FF-1A76-2BD6-FB0FAA3A261F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2" name="Group 16">
              <a:extLst>
                <a:ext uri="{FF2B5EF4-FFF2-40B4-BE49-F238E27FC236}">
                  <a16:creationId xmlns:a16="http://schemas.microsoft.com/office/drawing/2014/main" id="{A61C3E2B-40E4-BDD6-F0AC-02F2ED7B883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55" name="Freeform 17">
                <a:extLst>
                  <a:ext uri="{FF2B5EF4-FFF2-40B4-BE49-F238E27FC236}">
                    <a16:creationId xmlns:a16="http://schemas.microsoft.com/office/drawing/2014/main" id="{1F68E8C0-2E45-3744-C3CE-AA329BD5D3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6" name="Freeform 18">
                <a:extLst>
                  <a:ext uri="{FF2B5EF4-FFF2-40B4-BE49-F238E27FC236}">
                    <a16:creationId xmlns:a16="http://schemas.microsoft.com/office/drawing/2014/main" id="{1F3367D4-23B3-E155-80AE-6CAE1F7E8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7" name="Freeform 19">
                <a:extLst>
                  <a:ext uri="{FF2B5EF4-FFF2-40B4-BE49-F238E27FC236}">
                    <a16:creationId xmlns:a16="http://schemas.microsoft.com/office/drawing/2014/main" id="{923ACA45-D682-E8B9-2345-A6257C829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8" name="Freeform 20">
                <a:extLst>
                  <a:ext uri="{FF2B5EF4-FFF2-40B4-BE49-F238E27FC236}">
                    <a16:creationId xmlns:a16="http://schemas.microsoft.com/office/drawing/2014/main" id="{EA90FE45-52A1-5478-EC3A-18199DE85D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13" name="자유형 32">
              <a:extLst>
                <a:ext uri="{FF2B5EF4-FFF2-40B4-BE49-F238E27FC236}">
                  <a16:creationId xmlns:a16="http://schemas.microsoft.com/office/drawing/2014/main" id="{25B15519-1C4A-9299-93FD-9C2C12BEF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4" name="Group 36">
              <a:extLst>
                <a:ext uri="{FF2B5EF4-FFF2-40B4-BE49-F238E27FC236}">
                  <a16:creationId xmlns:a16="http://schemas.microsoft.com/office/drawing/2014/main" id="{2EE9EC55-8EBA-DC41-81C3-48DED46B842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27" name="Freeform 37">
                <a:extLst>
                  <a:ext uri="{FF2B5EF4-FFF2-40B4-BE49-F238E27FC236}">
                    <a16:creationId xmlns:a16="http://schemas.microsoft.com/office/drawing/2014/main" id="{D4806EAC-891F-F968-4801-295663593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8" name="Rectangle 38">
                <a:extLst>
                  <a:ext uri="{FF2B5EF4-FFF2-40B4-BE49-F238E27FC236}">
                    <a16:creationId xmlns:a16="http://schemas.microsoft.com/office/drawing/2014/main" id="{A526FA5F-9982-354D-8D20-AB4C640261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2" name="Rectangle 39">
                <a:extLst>
                  <a:ext uri="{FF2B5EF4-FFF2-40B4-BE49-F238E27FC236}">
                    <a16:creationId xmlns:a16="http://schemas.microsoft.com/office/drawing/2014/main" id="{E74F99DA-8208-C0FF-66E7-8220A3B0D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3" name="Rectangle 40">
                <a:extLst>
                  <a:ext uri="{FF2B5EF4-FFF2-40B4-BE49-F238E27FC236}">
                    <a16:creationId xmlns:a16="http://schemas.microsoft.com/office/drawing/2014/main" id="{33232629-F20E-D92E-0C27-E8853C8D1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4" name="Freeform 41">
                <a:extLst>
                  <a:ext uri="{FF2B5EF4-FFF2-40B4-BE49-F238E27FC236}">
                    <a16:creationId xmlns:a16="http://schemas.microsoft.com/office/drawing/2014/main" id="{780DBFF4-4E38-68D3-853E-F69578808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FC818DF-A911-C14A-901B-A0D36224DB1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21" name="Group 23">
              <a:extLst>
                <a:ext uri="{FF2B5EF4-FFF2-40B4-BE49-F238E27FC236}">
                  <a16:creationId xmlns:a16="http://schemas.microsoft.com/office/drawing/2014/main" id="{5CE11AE1-3A9E-2F9F-DBC1-E7744DBAAA2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id="{2F26E9B2-882D-E198-8A6D-9A641060CF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38CFB041-DC5F-2416-22D4-46BFAB0118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id="{CE21F702-5EF4-1E58-8C68-7BB0223BE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1D984A54-BE4F-8B46-9708-50B231A33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6" name="Freeform 28">
                <a:extLst>
                  <a:ext uri="{FF2B5EF4-FFF2-40B4-BE49-F238E27FC236}">
                    <a16:creationId xmlns:a16="http://schemas.microsoft.com/office/drawing/2014/main" id="{9031182E-08C6-95DA-44F7-E1A395AA7E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E2A9E69A-7178-CCDC-E7C1-08895DA72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696146"/>
              </p:ext>
            </p:extLst>
          </p:nvPr>
        </p:nvGraphicFramePr>
        <p:xfrm>
          <a:off x="598547" y="1879398"/>
          <a:ext cx="887756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60" name="그림 59">
            <a:extLst>
              <a:ext uri="{FF2B5EF4-FFF2-40B4-BE49-F238E27FC236}">
                <a16:creationId xmlns:a16="http://schemas.microsoft.com/office/drawing/2014/main" id="{518560EF-8689-FC8C-11EF-065F224B5A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434A5BD-DB38-58B2-DE4E-37F3278AC030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21958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0EE72E0-ADD0-2228-7B5D-63290C3F3700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326928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dirty="0"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탐색적 데이터 분석</a:t>
              </a:r>
              <a:r>
                <a:rPr lang="en-US" altLang="ko-KR" sz="2000" b="1" i="1" dirty="0"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(EDA)</a:t>
              </a:r>
              <a:endParaRPr lang="ko-KR" altLang="en-US" sz="2400" b="1" i="1" dirty="0"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  <a:p>
              <a:pPr latinLnBrk="0">
                <a:defRPr/>
              </a:pP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4FECDAC6-659B-AD72-D301-05AEE55104C6}"/>
              </a:ext>
            </a:extLst>
          </p:cNvPr>
          <p:cNvSpPr/>
          <p:nvPr/>
        </p:nvSpPr>
        <p:spPr>
          <a:xfrm>
            <a:off x="166117" y="3579809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9DE5392-0AE5-D79E-6529-8B8B7A59ADB1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EEC37A3E-A686-A9EF-A704-7CBF41999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9" name="자유형 23">
              <a:extLst>
                <a:ext uri="{FF2B5EF4-FFF2-40B4-BE49-F238E27FC236}">
                  <a16:creationId xmlns:a16="http://schemas.microsoft.com/office/drawing/2014/main" id="{BB3BBE92-8A4D-E7D5-A71F-9BD63EF34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0" name="말풍선: 타원형 9">
              <a:extLst>
                <a:ext uri="{FF2B5EF4-FFF2-40B4-BE49-F238E27FC236}">
                  <a16:creationId xmlns:a16="http://schemas.microsoft.com/office/drawing/2014/main" id="{6A54AD71-DF72-8EB7-C3F2-F4BC22B4A6EB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1" name="하트 10">
              <a:extLst>
                <a:ext uri="{FF2B5EF4-FFF2-40B4-BE49-F238E27FC236}">
                  <a16:creationId xmlns:a16="http://schemas.microsoft.com/office/drawing/2014/main" id="{3E9FE8A3-92FF-1A76-2BD6-FB0FAA3A261F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2" name="Group 16">
              <a:extLst>
                <a:ext uri="{FF2B5EF4-FFF2-40B4-BE49-F238E27FC236}">
                  <a16:creationId xmlns:a16="http://schemas.microsoft.com/office/drawing/2014/main" id="{A61C3E2B-40E4-BDD6-F0AC-02F2ED7B883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55" name="Freeform 17">
                <a:extLst>
                  <a:ext uri="{FF2B5EF4-FFF2-40B4-BE49-F238E27FC236}">
                    <a16:creationId xmlns:a16="http://schemas.microsoft.com/office/drawing/2014/main" id="{1F68E8C0-2E45-3744-C3CE-AA329BD5D3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6" name="Freeform 18">
                <a:extLst>
                  <a:ext uri="{FF2B5EF4-FFF2-40B4-BE49-F238E27FC236}">
                    <a16:creationId xmlns:a16="http://schemas.microsoft.com/office/drawing/2014/main" id="{1F3367D4-23B3-E155-80AE-6CAE1F7E8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7" name="Freeform 19">
                <a:extLst>
                  <a:ext uri="{FF2B5EF4-FFF2-40B4-BE49-F238E27FC236}">
                    <a16:creationId xmlns:a16="http://schemas.microsoft.com/office/drawing/2014/main" id="{923ACA45-D682-E8B9-2345-A6257C829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8" name="Freeform 20">
                <a:extLst>
                  <a:ext uri="{FF2B5EF4-FFF2-40B4-BE49-F238E27FC236}">
                    <a16:creationId xmlns:a16="http://schemas.microsoft.com/office/drawing/2014/main" id="{EA90FE45-52A1-5478-EC3A-18199DE85D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13" name="자유형 32">
              <a:extLst>
                <a:ext uri="{FF2B5EF4-FFF2-40B4-BE49-F238E27FC236}">
                  <a16:creationId xmlns:a16="http://schemas.microsoft.com/office/drawing/2014/main" id="{25B15519-1C4A-9299-93FD-9C2C12BEF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4" name="Group 36">
              <a:extLst>
                <a:ext uri="{FF2B5EF4-FFF2-40B4-BE49-F238E27FC236}">
                  <a16:creationId xmlns:a16="http://schemas.microsoft.com/office/drawing/2014/main" id="{2EE9EC55-8EBA-DC41-81C3-48DED46B842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27" name="Freeform 37">
                <a:extLst>
                  <a:ext uri="{FF2B5EF4-FFF2-40B4-BE49-F238E27FC236}">
                    <a16:creationId xmlns:a16="http://schemas.microsoft.com/office/drawing/2014/main" id="{D4806EAC-891F-F968-4801-295663593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8" name="Rectangle 38">
                <a:extLst>
                  <a:ext uri="{FF2B5EF4-FFF2-40B4-BE49-F238E27FC236}">
                    <a16:creationId xmlns:a16="http://schemas.microsoft.com/office/drawing/2014/main" id="{A526FA5F-9982-354D-8D20-AB4C640261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2" name="Rectangle 39">
                <a:extLst>
                  <a:ext uri="{FF2B5EF4-FFF2-40B4-BE49-F238E27FC236}">
                    <a16:creationId xmlns:a16="http://schemas.microsoft.com/office/drawing/2014/main" id="{E74F99DA-8208-C0FF-66E7-8220A3B0D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3" name="Rectangle 40">
                <a:extLst>
                  <a:ext uri="{FF2B5EF4-FFF2-40B4-BE49-F238E27FC236}">
                    <a16:creationId xmlns:a16="http://schemas.microsoft.com/office/drawing/2014/main" id="{33232629-F20E-D92E-0C27-E8853C8D1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4" name="Freeform 41">
                <a:extLst>
                  <a:ext uri="{FF2B5EF4-FFF2-40B4-BE49-F238E27FC236}">
                    <a16:creationId xmlns:a16="http://schemas.microsoft.com/office/drawing/2014/main" id="{780DBFF4-4E38-68D3-853E-F69578808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FC818DF-A911-C14A-901B-A0D36224DB1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21" name="Group 23">
              <a:extLst>
                <a:ext uri="{FF2B5EF4-FFF2-40B4-BE49-F238E27FC236}">
                  <a16:creationId xmlns:a16="http://schemas.microsoft.com/office/drawing/2014/main" id="{5CE11AE1-3A9E-2F9F-DBC1-E7744DBAAA2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id="{2F26E9B2-882D-E198-8A6D-9A641060CF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38CFB041-DC5F-2416-22D4-46BFAB0118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id="{CE21F702-5EF4-1E58-8C68-7BB0223BE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1D984A54-BE4F-8B46-9708-50B231A33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6" name="Freeform 28">
                <a:extLst>
                  <a:ext uri="{FF2B5EF4-FFF2-40B4-BE49-F238E27FC236}">
                    <a16:creationId xmlns:a16="http://schemas.microsoft.com/office/drawing/2014/main" id="{9031182E-08C6-95DA-44F7-E1A395AA7E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E2A9E69A-7178-CCDC-E7C1-08895DA72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01760"/>
              </p:ext>
            </p:extLst>
          </p:nvPr>
        </p:nvGraphicFramePr>
        <p:xfrm>
          <a:off x="598547" y="1879398"/>
          <a:ext cx="80344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60" name="그림 59">
            <a:extLst>
              <a:ext uri="{FF2B5EF4-FFF2-40B4-BE49-F238E27FC236}">
                <a16:creationId xmlns:a16="http://schemas.microsoft.com/office/drawing/2014/main" id="{518560EF-8689-FC8C-11EF-065F224B5A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434A5BD-DB38-58B2-DE4E-37F3278AC030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21958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A52034E-1B1E-9C6D-E275-C66484E50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752" y="1504806"/>
            <a:ext cx="9941754" cy="3317969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0EE72E0-ADD0-2228-7B5D-63290C3F3700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326928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786302" y="5358445"/>
            <a:ext cx="388199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364</a:t>
            </a:r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개의 사이클로 </a:t>
            </a:r>
            <a:r>
              <a:rPr lang="ko-KR" altLang="en-US" dirty="0" err="1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라벨링</a:t>
            </a:r>
            <a:endParaRPr lang="en-US" altLang="ko-KR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07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dirty="0"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탐색적 데이터 분석</a:t>
              </a:r>
              <a:r>
                <a:rPr lang="en-US" altLang="ko-KR" sz="2000" b="1" i="1" dirty="0"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(EDA)</a:t>
              </a:r>
              <a:endParaRPr lang="ko-KR" altLang="en-US" sz="2400" b="1" i="1" dirty="0"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  <a:p>
              <a:pPr latinLnBrk="0">
                <a:defRPr/>
              </a:pP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4FECDAC6-659B-AD72-D301-05AEE55104C6}"/>
              </a:ext>
            </a:extLst>
          </p:cNvPr>
          <p:cNvSpPr/>
          <p:nvPr/>
        </p:nvSpPr>
        <p:spPr>
          <a:xfrm>
            <a:off x="166117" y="3579809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9DE5392-0AE5-D79E-6529-8B8B7A59ADB1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EEC37A3E-A686-A9EF-A704-7CBF41999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9" name="자유형 23">
              <a:extLst>
                <a:ext uri="{FF2B5EF4-FFF2-40B4-BE49-F238E27FC236}">
                  <a16:creationId xmlns:a16="http://schemas.microsoft.com/office/drawing/2014/main" id="{BB3BBE92-8A4D-E7D5-A71F-9BD63EF34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0" name="말풍선: 타원형 9">
              <a:extLst>
                <a:ext uri="{FF2B5EF4-FFF2-40B4-BE49-F238E27FC236}">
                  <a16:creationId xmlns:a16="http://schemas.microsoft.com/office/drawing/2014/main" id="{6A54AD71-DF72-8EB7-C3F2-F4BC22B4A6EB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1" name="하트 10">
              <a:extLst>
                <a:ext uri="{FF2B5EF4-FFF2-40B4-BE49-F238E27FC236}">
                  <a16:creationId xmlns:a16="http://schemas.microsoft.com/office/drawing/2014/main" id="{3E9FE8A3-92FF-1A76-2BD6-FB0FAA3A261F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2" name="Group 16">
              <a:extLst>
                <a:ext uri="{FF2B5EF4-FFF2-40B4-BE49-F238E27FC236}">
                  <a16:creationId xmlns:a16="http://schemas.microsoft.com/office/drawing/2014/main" id="{A61C3E2B-40E4-BDD6-F0AC-02F2ED7B883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55" name="Freeform 17">
                <a:extLst>
                  <a:ext uri="{FF2B5EF4-FFF2-40B4-BE49-F238E27FC236}">
                    <a16:creationId xmlns:a16="http://schemas.microsoft.com/office/drawing/2014/main" id="{1F68E8C0-2E45-3744-C3CE-AA329BD5D3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6" name="Freeform 18">
                <a:extLst>
                  <a:ext uri="{FF2B5EF4-FFF2-40B4-BE49-F238E27FC236}">
                    <a16:creationId xmlns:a16="http://schemas.microsoft.com/office/drawing/2014/main" id="{1F3367D4-23B3-E155-80AE-6CAE1F7E8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7" name="Freeform 19">
                <a:extLst>
                  <a:ext uri="{FF2B5EF4-FFF2-40B4-BE49-F238E27FC236}">
                    <a16:creationId xmlns:a16="http://schemas.microsoft.com/office/drawing/2014/main" id="{923ACA45-D682-E8B9-2345-A6257C829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8" name="Freeform 20">
                <a:extLst>
                  <a:ext uri="{FF2B5EF4-FFF2-40B4-BE49-F238E27FC236}">
                    <a16:creationId xmlns:a16="http://schemas.microsoft.com/office/drawing/2014/main" id="{EA90FE45-52A1-5478-EC3A-18199DE85D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13" name="자유형 32">
              <a:extLst>
                <a:ext uri="{FF2B5EF4-FFF2-40B4-BE49-F238E27FC236}">
                  <a16:creationId xmlns:a16="http://schemas.microsoft.com/office/drawing/2014/main" id="{25B15519-1C4A-9299-93FD-9C2C12BEF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4" name="Group 36">
              <a:extLst>
                <a:ext uri="{FF2B5EF4-FFF2-40B4-BE49-F238E27FC236}">
                  <a16:creationId xmlns:a16="http://schemas.microsoft.com/office/drawing/2014/main" id="{2EE9EC55-8EBA-DC41-81C3-48DED46B842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27" name="Freeform 37">
                <a:extLst>
                  <a:ext uri="{FF2B5EF4-FFF2-40B4-BE49-F238E27FC236}">
                    <a16:creationId xmlns:a16="http://schemas.microsoft.com/office/drawing/2014/main" id="{D4806EAC-891F-F968-4801-295663593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8" name="Rectangle 38">
                <a:extLst>
                  <a:ext uri="{FF2B5EF4-FFF2-40B4-BE49-F238E27FC236}">
                    <a16:creationId xmlns:a16="http://schemas.microsoft.com/office/drawing/2014/main" id="{A526FA5F-9982-354D-8D20-AB4C640261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2" name="Rectangle 39">
                <a:extLst>
                  <a:ext uri="{FF2B5EF4-FFF2-40B4-BE49-F238E27FC236}">
                    <a16:creationId xmlns:a16="http://schemas.microsoft.com/office/drawing/2014/main" id="{E74F99DA-8208-C0FF-66E7-8220A3B0D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3" name="Rectangle 40">
                <a:extLst>
                  <a:ext uri="{FF2B5EF4-FFF2-40B4-BE49-F238E27FC236}">
                    <a16:creationId xmlns:a16="http://schemas.microsoft.com/office/drawing/2014/main" id="{33232629-F20E-D92E-0C27-E8853C8D1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4" name="Freeform 41">
                <a:extLst>
                  <a:ext uri="{FF2B5EF4-FFF2-40B4-BE49-F238E27FC236}">
                    <a16:creationId xmlns:a16="http://schemas.microsoft.com/office/drawing/2014/main" id="{780DBFF4-4E38-68D3-853E-F69578808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FC818DF-A911-C14A-901B-A0D36224DB1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21" name="Group 23">
              <a:extLst>
                <a:ext uri="{FF2B5EF4-FFF2-40B4-BE49-F238E27FC236}">
                  <a16:creationId xmlns:a16="http://schemas.microsoft.com/office/drawing/2014/main" id="{5CE11AE1-3A9E-2F9F-DBC1-E7744DBAAA2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id="{2F26E9B2-882D-E198-8A6D-9A641060CF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38CFB041-DC5F-2416-22D4-46BFAB0118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id="{CE21F702-5EF4-1E58-8C68-7BB0223BE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1D984A54-BE4F-8B46-9708-50B231A33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6" name="Freeform 28">
                <a:extLst>
                  <a:ext uri="{FF2B5EF4-FFF2-40B4-BE49-F238E27FC236}">
                    <a16:creationId xmlns:a16="http://schemas.microsoft.com/office/drawing/2014/main" id="{9031182E-08C6-95DA-44F7-E1A395AA7E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E2A9E69A-7178-CCDC-E7C1-08895DA72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978956"/>
              </p:ext>
            </p:extLst>
          </p:nvPr>
        </p:nvGraphicFramePr>
        <p:xfrm>
          <a:off x="598547" y="1879398"/>
          <a:ext cx="864891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60" name="그림 59">
            <a:extLst>
              <a:ext uri="{FF2B5EF4-FFF2-40B4-BE49-F238E27FC236}">
                <a16:creationId xmlns:a16="http://schemas.microsoft.com/office/drawing/2014/main" id="{518560EF-8689-FC8C-11EF-065F224B5A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434A5BD-DB38-58B2-DE4E-37F3278AC030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21958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0EE72E0-ADD0-2228-7B5D-63290C3F3700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326928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3155751" y="1424908"/>
            <a:ext cx="5938888" cy="2821063"/>
            <a:chOff x="3532275" y="1260615"/>
            <a:chExt cx="5938888" cy="282106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4"/>
            <a:srcRect t="20472"/>
            <a:stretch/>
          </p:blipFill>
          <p:spPr>
            <a:xfrm>
              <a:off x="3532275" y="1260615"/>
              <a:ext cx="5938888" cy="28210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1" name="타원 40"/>
            <p:cNvSpPr/>
            <p:nvPr/>
          </p:nvSpPr>
          <p:spPr>
            <a:xfrm>
              <a:off x="7044397" y="3368183"/>
              <a:ext cx="176866" cy="1768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014547" y="3359637"/>
              <a:ext cx="176866" cy="1768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542099" y="3367048"/>
              <a:ext cx="176866" cy="1768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718746" y="3365397"/>
              <a:ext cx="176866" cy="1768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7902047" y="3358502"/>
              <a:ext cx="176866" cy="1768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8390638" y="3368183"/>
              <a:ext cx="176866" cy="1768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8718759" y="3376161"/>
              <a:ext cx="176866" cy="1768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8917509" y="3370153"/>
              <a:ext cx="176866" cy="1768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026058" y="1185159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6</a:t>
            </a:r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월 창원 기온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590561" y="4141229"/>
            <a:ext cx="1143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기계 온도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823" y="4325432"/>
            <a:ext cx="7113647" cy="228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0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en-US" altLang="ko-KR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MODEL - PCA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34" y="1879398"/>
            <a:ext cx="4006960" cy="3791531"/>
          </a:xfrm>
          <a:prstGeom prst="rect">
            <a:avLst/>
          </a:prstGeom>
        </p:spPr>
      </p:pic>
      <p:sp>
        <p:nvSpPr>
          <p:cNvPr id="9" name="모서리가 둥근 직사각형 4">
            <a:extLst>
              <a:ext uri="{FF2B5EF4-FFF2-40B4-BE49-F238E27FC236}">
                <a16:creationId xmlns:a16="http://schemas.microsoft.com/office/drawing/2014/main" id="{DF29E092-8F87-C555-0479-45D85F23C9BA}"/>
              </a:ext>
            </a:extLst>
          </p:cNvPr>
          <p:cNvSpPr/>
          <p:nvPr/>
        </p:nvSpPr>
        <p:spPr>
          <a:xfrm>
            <a:off x="166117" y="4150261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81120CB-567E-FB45-06C8-1E4D46099EC2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A2A1EBCD-3A05-549A-038C-CC78D39A6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2" name="자유형 23">
              <a:extLst>
                <a:ext uri="{FF2B5EF4-FFF2-40B4-BE49-F238E27FC236}">
                  <a16:creationId xmlns:a16="http://schemas.microsoft.com/office/drawing/2014/main" id="{F0B1431F-CDD3-ED2B-B822-5CC979769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4BD23375-4A88-7494-CEFE-453490D6F453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4" name="하트 13">
              <a:extLst>
                <a:ext uri="{FF2B5EF4-FFF2-40B4-BE49-F238E27FC236}">
                  <a16:creationId xmlns:a16="http://schemas.microsoft.com/office/drawing/2014/main" id="{A80130FF-C705-9437-0FF4-61187C6A5BE2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5" name="Group 16">
              <a:extLst>
                <a:ext uri="{FF2B5EF4-FFF2-40B4-BE49-F238E27FC236}">
                  <a16:creationId xmlns:a16="http://schemas.microsoft.com/office/drawing/2014/main" id="{01659360-BAC9-A13E-0771-4DA298C4553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58" name="Freeform 17">
                <a:extLst>
                  <a:ext uri="{FF2B5EF4-FFF2-40B4-BE49-F238E27FC236}">
                    <a16:creationId xmlns:a16="http://schemas.microsoft.com/office/drawing/2014/main" id="{68C8116A-3B79-1110-6AF7-B88A45A855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id="{2623C652-533C-1F0A-3A6D-EEE890D6A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60" name="Freeform 19">
                <a:extLst>
                  <a:ext uri="{FF2B5EF4-FFF2-40B4-BE49-F238E27FC236}">
                    <a16:creationId xmlns:a16="http://schemas.microsoft.com/office/drawing/2014/main" id="{AB889D2D-933A-8238-5900-601DBDCD3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63" name="Freeform 20">
                <a:extLst>
                  <a:ext uri="{FF2B5EF4-FFF2-40B4-BE49-F238E27FC236}">
                    <a16:creationId xmlns:a16="http://schemas.microsoft.com/office/drawing/2014/main" id="{91C20B55-B91A-6F14-0E61-9E491A028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21" name="자유형 32">
              <a:extLst>
                <a:ext uri="{FF2B5EF4-FFF2-40B4-BE49-F238E27FC236}">
                  <a16:creationId xmlns:a16="http://schemas.microsoft.com/office/drawing/2014/main" id="{41C3A26E-2410-7248-3980-C5C8B9166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22" name="Group 36">
              <a:extLst>
                <a:ext uri="{FF2B5EF4-FFF2-40B4-BE49-F238E27FC236}">
                  <a16:creationId xmlns:a16="http://schemas.microsoft.com/office/drawing/2014/main" id="{D002FCD3-2EBC-AAD1-BB30-2D554D6CBB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07EF64ED-7FFD-FFC8-4261-2BD2FAA4E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4" name="Rectangle 38">
                <a:extLst>
                  <a:ext uri="{FF2B5EF4-FFF2-40B4-BE49-F238E27FC236}">
                    <a16:creationId xmlns:a16="http://schemas.microsoft.com/office/drawing/2014/main" id="{CF3ACD7A-8F77-82F1-5846-EF532F89B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5" name="Rectangle 39">
                <a:extLst>
                  <a:ext uri="{FF2B5EF4-FFF2-40B4-BE49-F238E27FC236}">
                    <a16:creationId xmlns:a16="http://schemas.microsoft.com/office/drawing/2014/main" id="{A4C4EEF3-0454-51D0-EF8C-A3FF31580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6" name="Rectangle 40">
                <a:extLst>
                  <a:ext uri="{FF2B5EF4-FFF2-40B4-BE49-F238E27FC236}">
                    <a16:creationId xmlns:a16="http://schemas.microsoft.com/office/drawing/2014/main" id="{9DB6559B-D81F-C7E3-03E8-028273B5AB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0CBB2F87-FC06-F88A-0258-D427197E5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78244C56-375D-C71A-E97C-BCE2963EDFB6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D2474D6-D033-4186-FFB8-33351304C2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6582B03-6AB7-F1F4-830E-6D42D59989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26100B0B-2480-7162-3303-D2A2DFE66F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52399F53-079B-B865-D276-2F4577AF8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05573692-7EA3-31F7-0139-E4B259FFD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2" name="Freeform 28">
                <a:extLst>
                  <a:ext uri="{FF2B5EF4-FFF2-40B4-BE49-F238E27FC236}">
                    <a16:creationId xmlns:a16="http://schemas.microsoft.com/office/drawing/2014/main" id="{D4799136-AE29-F348-31ED-883138ECA1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9BD15474-738D-E2AE-9FE0-BBCE8D9271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547" y="1879398"/>
          <a:ext cx="72319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65" name="그림 64">
            <a:extLst>
              <a:ext uri="{FF2B5EF4-FFF2-40B4-BE49-F238E27FC236}">
                <a16:creationId xmlns:a16="http://schemas.microsoft.com/office/drawing/2014/main" id="{CD5E76BE-E96C-74ED-5B72-806A41E280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966" y="1879398"/>
            <a:ext cx="3962400" cy="37719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273912" y="2775278"/>
            <a:ext cx="11325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PCA</a:t>
            </a:r>
            <a:endParaRPr lang="ko-KR" altLang="en-US" sz="30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1E04743-49CB-21A2-F9A9-DA4FF7F6A53D}"/>
              </a:ext>
            </a:extLst>
          </p:cNvPr>
          <p:cNvCxnSpPr>
            <a:cxnSpLocks/>
          </p:cNvCxnSpPr>
          <p:nvPr/>
        </p:nvCxnSpPr>
        <p:spPr>
          <a:xfrm>
            <a:off x="1512598" y="876856"/>
            <a:ext cx="2438617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28"/>
          <a:stretch/>
        </p:blipFill>
        <p:spPr>
          <a:xfrm>
            <a:off x="1" y="-72571"/>
            <a:ext cx="12192000" cy="6944082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4752501" y="2918001"/>
            <a:ext cx="30428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6000" b="1" i="1" dirty="0" smtClean="0">
                <a:solidFill>
                  <a:schemeClr val="bg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MODEL</a:t>
            </a:r>
            <a:endParaRPr lang="ko-KR" altLang="en-US" sz="6600" b="1" i="1" dirty="0">
              <a:solidFill>
                <a:schemeClr val="bg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58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59639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en-US" altLang="ko-KR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MODEL - PCA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9" name="모서리가 둥근 직사각형 4">
            <a:extLst>
              <a:ext uri="{FF2B5EF4-FFF2-40B4-BE49-F238E27FC236}">
                <a16:creationId xmlns:a16="http://schemas.microsoft.com/office/drawing/2014/main" id="{DF29E092-8F87-C555-0479-45D85F23C9BA}"/>
              </a:ext>
            </a:extLst>
          </p:cNvPr>
          <p:cNvSpPr/>
          <p:nvPr/>
        </p:nvSpPr>
        <p:spPr>
          <a:xfrm>
            <a:off x="166117" y="4150261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81120CB-567E-FB45-06C8-1E4D46099EC2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A2A1EBCD-3A05-549A-038C-CC78D39A6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2" name="자유형 23">
              <a:extLst>
                <a:ext uri="{FF2B5EF4-FFF2-40B4-BE49-F238E27FC236}">
                  <a16:creationId xmlns:a16="http://schemas.microsoft.com/office/drawing/2014/main" id="{F0B1431F-CDD3-ED2B-B822-5CC979769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4BD23375-4A88-7494-CEFE-453490D6F453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4" name="하트 13">
              <a:extLst>
                <a:ext uri="{FF2B5EF4-FFF2-40B4-BE49-F238E27FC236}">
                  <a16:creationId xmlns:a16="http://schemas.microsoft.com/office/drawing/2014/main" id="{A80130FF-C705-9437-0FF4-61187C6A5BE2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5" name="Group 16">
              <a:extLst>
                <a:ext uri="{FF2B5EF4-FFF2-40B4-BE49-F238E27FC236}">
                  <a16:creationId xmlns:a16="http://schemas.microsoft.com/office/drawing/2014/main" id="{01659360-BAC9-A13E-0771-4DA298C4553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58" name="Freeform 17">
                <a:extLst>
                  <a:ext uri="{FF2B5EF4-FFF2-40B4-BE49-F238E27FC236}">
                    <a16:creationId xmlns:a16="http://schemas.microsoft.com/office/drawing/2014/main" id="{68C8116A-3B79-1110-6AF7-B88A45A855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id="{2623C652-533C-1F0A-3A6D-EEE890D6A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60" name="Freeform 19">
                <a:extLst>
                  <a:ext uri="{FF2B5EF4-FFF2-40B4-BE49-F238E27FC236}">
                    <a16:creationId xmlns:a16="http://schemas.microsoft.com/office/drawing/2014/main" id="{AB889D2D-933A-8238-5900-601DBDCD3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63" name="Freeform 20">
                <a:extLst>
                  <a:ext uri="{FF2B5EF4-FFF2-40B4-BE49-F238E27FC236}">
                    <a16:creationId xmlns:a16="http://schemas.microsoft.com/office/drawing/2014/main" id="{91C20B55-B91A-6F14-0E61-9E491A028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21" name="자유형 32">
              <a:extLst>
                <a:ext uri="{FF2B5EF4-FFF2-40B4-BE49-F238E27FC236}">
                  <a16:creationId xmlns:a16="http://schemas.microsoft.com/office/drawing/2014/main" id="{41C3A26E-2410-7248-3980-C5C8B9166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22" name="Group 36">
              <a:extLst>
                <a:ext uri="{FF2B5EF4-FFF2-40B4-BE49-F238E27FC236}">
                  <a16:creationId xmlns:a16="http://schemas.microsoft.com/office/drawing/2014/main" id="{D002FCD3-2EBC-AAD1-BB30-2D554D6CBB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07EF64ED-7FFD-FFC8-4261-2BD2FAA4E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4" name="Rectangle 38">
                <a:extLst>
                  <a:ext uri="{FF2B5EF4-FFF2-40B4-BE49-F238E27FC236}">
                    <a16:creationId xmlns:a16="http://schemas.microsoft.com/office/drawing/2014/main" id="{CF3ACD7A-8F77-82F1-5846-EF532F89B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5" name="Rectangle 39">
                <a:extLst>
                  <a:ext uri="{FF2B5EF4-FFF2-40B4-BE49-F238E27FC236}">
                    <a16:creationId xmlns:a16="http://schemas.microsoft.com/office/drawing/2014/main" id="{A4C4EEF3-0454-51D0-EF8C-A3FF31580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6" name="Rectangle 40">
                <a:extLst>
                  <a:ext uri="{FF2B5EF4-FFF2-40B4-BE49-F238E27FC236}">
                    <a16:creationId xmlns:a16="http://schemas.microsoft.com/office/drawing/2014/main" id="{9DB6559B-D81F-C7E3-03E8-028273B5AB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0CBB2F87-FC06-F88A-0258-D427197E5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78244C56-375D-C71A-E97C-BCE2963EDFB6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D2474D6-D033-4186-FFB8-33351304C2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6582B03-6AB7-F1F4-830E-6D42D59989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26100B0B-2480-7162-3303-D2A2DFE66F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52399F53-079B-B865-D276-2F4577AF8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05573692-7EA3-31F7-0139-E4B259FFD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2" name="Freeform 28">
                <a:extLst>
                  <a:ext uri="{FF2B5EF4-FFF2-40B4-BE49-F238E27FC236}">
                    <a16:creationId xmlns:a16="http://schemas.microsoft.com/office/drawing/2014/main" id="{D4799136-AE29-F348-31ED-883138ECA1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9BD15474-738D-E2AE-9FE0-BBCE8D927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108431"/>
              </p:ext>
            </p:extLst>
          </p:nvPr>
        </p:nvGraphicFramePr>
        <p:xfrm>
          <a:off x="598547" y="1879398"/>
          <a:ext cx="830406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65" name="그림 64">
            <a:extLst>
              <a:ext uri="{FF2B5EF4-FFF2-40B4-BE49-F238E27FC236}">
                <a16:creationId xmlns:a16="http://schemas.microsoft.com/office/drawing/2014/main" id="{CD5E76BE-E96C-74ED-5B72-806A41E280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262" y="1512140"/>
            <a:ext cx="4611138" cy="43894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1E04743-49CB-21A2-F9A9-DA4FF7F6A53D}"/>
              </a:ext>
            </a:extLst>
          </p:cNvPr>
          <p:cNvCxnSpPr>
            <a:cxnSpLocks/>
          </p:cNvCxnSpPr>
          <p:nvPr/>
        </p:nvCxnSpPr>
        <p:spPr>
          <a:xfrm>
            <a:off x="1512598" y="876856"/>
            <a:ext cx="2438617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437368" y="3571763"/>
            <a:ext cx="36021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데이터가 너무 많음</a:t>
            </a:r>
            <a:endParaRPr lang="en-US" altLang="ko-KR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2.  </a:t>
            </a:r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시각적인 </a:t>
            </a:r>
            <a:r>
              <a:rPr lang="ko-KR" altLang="en-US" dirty="0" err="1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클러스터링</a:t>
            </a:r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불가능</a:t>
            </a:r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7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77553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en-US" altLang="ko-KR" sz="2000" b="1" i="1" kern="0" dirty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MODEL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5" name="모서리가 둥근 직사각형 4">
            <a:extLst>
              <a:ext uri="{FF2B5EF4-FFF2-40B4-BE49-F238E27FC236}">
                <a16:creationId xmlns:a16="http://schemas.microsoft.com/office/drawing/2014/main" id="{FAC678CC-FEF8-3BD2-0647-2E7DEB8FADB3}"/>
              </a:ext>
            </a:extLst>
          </p:cNvPr>
          <p:cNvSpPr/>
          <p:nvPr/>
        </p:nvSpPr>
        <p:spPr>
          <a:xfrm>
            <a:off x="166117" y="4155542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9A65111-57BA-F424-6355-A410054B3B66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67" name="Freeform 9">
              <a:extLst>
                <a:ext uri="{FF2B5EF4-FFF2-40B4-BE49-F238E27FC236}">
                  <a16:creationId xmlns:a16="http://schemas.microsoft.com/office/drawing/2014/main" id="{674EF1A5-2BD5-3881-25CC-309C1EF90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68" name="자유형 23">
              <a:extLst>
                <a:ext uri="{FF2B5EF4-FFF2-40B4-BE49-F238E27FC236}">
                  <a16:creationId xmlns:a16="http://schemas.microsoft.com/office/drawing/2014/main" id="{B46CB73C-C08B-32D0-D1E4-D8F8CA428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69" name="말풍선: 타원형 68">
              <a:extLst>
                <a:ext uri="{FF2B5EF4-FFF2-40B4-BE49-F238E27FC236}">
                  <a16:creationId xmlns:a16="http://schemas.microsoft.com/office/drawing/2014/main" id="{06FAAE54-6022-38F0-F285-FB172A9222C5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70" name="하트 69">
              <a:extLst>
                <a:ext uri="{FF2B5EF4-FFF2-40B4-BE49-F238E27FC236}">
                  <a16:creationId xmlns:a16="http://schemas.microsoft.com/office/drawing/2014/main" id="{A6A3A4C3-5400-76E9-357F-FE6214A8D78D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71" name="Group 16">
              <a:extLst>
                <a:ext uri="{FF2B5EF4-FFF2-40B4-BE49-F238E27FC236}">
                  <a16:creationId xmlns:a16="http://schemas.microsoft.com/office/drawing/2014/main" id="{C88055DB-598F-3489-A856-2694D865A6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86" name="Freeform 17">
                <a:extLst>
                  <a:ext uri="{FF2B5EF4-FFF2-40B4-BE49-F238E27FC236}">
                    <a16:creationId xmlns:a16="http://schemas.microsoft.com/office/drawing/2014/main" id="{BACD7D82-F718-A7E3-A8F0-BCAD71442F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7" name="Freeform 18">
                <a:extLst>
                  <a:ext uri="{FF2B5EF4-FFF2-40B4-BE49-F238E27FC236}">
                    <a16:creationId xmlns:a16="http://schemas.microsoft.com/office/drawing/2014/main" id="{D56AC5E9-98E2-079E-4F5A-CA77250FE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8" name="Freeform 19">
                <a:extLst>
                  <a:ext uri="{FF2B5EF4-FFF2-40B4-BE49-F238E27FC236}">
                    <a16:creationId xmlns:a16="http://schemas.microsoft.com/office/drawing/2014/main" id="{A5EECF84-F3B7-95C4-2413-3F42E8B03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9" name="Freeform 20">
                <a:extLst>
                  <a:ext uri="{FF2B5EF4-FFF2-40B4-BE49-F238E27FC236}">
                    <a16:creationId xmlns:a16="http://schemas.microsoft.com/office/drawing/2014/main" id="{27F5A810-9EA1-749D-D6E0-7F50C4B57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72" name="자유형 32">
              <a:extLst>
                <a:ext uri="{FF2B5EF4-FFF2-40B4-BE49-F238E27FC236}">
                  <a16:creationId xmlns:a16="http://schemas.microsoft.com/office/drawing/2014/main" id="{1AB181E6-B606-28F8-1D2A-DF651513C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73" name="Group 36">
              <a:extLst>
                <a:ext uri="{FF2B5EF4-FFF2-40B4-BE49-F238E27FC236}">
                  <a16:creationId xmlns:a16="http://schemas.microsoft.com/office/drawing/2014/main" id="{905B58E0-D1CF-A384-1F14-177383517A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DC49708B-B242-6589-6378-5E8A4222D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2" name="Rectangle 38">
                <a:extLst>
                  <a:ext uri="{FF2B5EF4-FFF2-40B4-BE49-F238E27FC236}">
                    <a16:creationId xmlns:a16="http://schemas.microsoft.com/office/drawing/2014/main" id="{0C162E83-4601-084E-62CB-4BC15A584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3" name="Rectangle 39">
                <a:extLst>
                  <a:ext uri="{FF2B5EF4-FFF2-40B4-BE49-F238E27FC236}">
                    <a16:creationId xmlns:a16="http://schemas.microsoft.com/office/drawing/2014/main" id="{739F884F-FA51-CD2B-AA6A-43F421C24B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4" name="Rectangle 40">
                <a:extLst>
                  <a:ext uri="{FF2B5EF4-FFF2-40B4-BE49-F238E27FC236}">
                    <a16:creationId xmlns:a16="http://schemas.microsoft.com/office/drawing/2014/main" id="{8C7EDBDD-088D-7980-0286-4095F6039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5" name="Freeform 41">
                <a:extLst>
                  <a:ext uri="{FF2B5EF4-FFF2-40B4-BE49-F238E27FC236}">
                    <a16:creationId xmlns:a16="http://schemas.microsoft.com/office/drawing/2014/main" id="{12CECB1D-9883-4BA9-8452-878E1F1E5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55878EDA-E446-DE4B-32A4-86936A4634A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75" name="Group 23">
              <a:extLst>
                <a:ext uri="{FF2B5EF4-FFF2-40B4-BE49-F238E27FC236}">
                  <a16:creationId xmlns:a16="http://schemas.microsoft.com/office/drawing/2014/main" id="{41BE9A5D-3BB2-0614-F6DB-6CA66ECA5EC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76" name="Freeform 24">
                <a:extLst>
                  <a:ext uri="{FF2B5EF4-FFF2-40B4-BE49-F238E27FC236}">
                    <a16:creationId xmlns:a16="http://schemas.microsoft.com/office/drawing/2014/main" id="{0B4E7950-90FE-8380-F42E-B176DCDEC2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77" name="Freeform 25">
                <a:extLst>
                  <a:ext uri="{FF2B5EF4-FFF2-40B4-BE49-F238E27FC236}">
                    <a16:creationId xmlns:a16="http://schemas.microsoft.com/office/drawing/2014/main" id="{96212A47-079F-F58A-6030-788C7440B9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78" name="Freeform 26">
                <a:extLst>
                  <a:ext uri="{FF2B5EF4-FFF2-40B4-BE49-F238E27FC236}">
                    <a16:creationId xmlns:a16="http://schemas.microsoft.com/office/drawing/2014/main" id="{303571DA-E4B4-F0B6-673F-3ACA62DCE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79" name="Freeform 27">
                <a:extLst>
                  <a:ext uri="{FF2B5EF4-FFF2-40B4-BE49-F238E27FC236}">
                    <a16:creationId xmlns:a16="http://schemas.microsoft.com/office/drawing/2014/main" id="{CE78362A-1817-7E49-29C8-A6F0F9C23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0" name="Freeform 28">
                <a:extLst>
                  <a:ext uri="{FF2B5EF4-FFF2-40B4-BE49-F238E27FC236}">
                    <a16:creationId xmlns:a16="http://schemas.microsoft.com/office/drawing/2014/main" id="{4FDCA565-B25F-C53C-80A3-5B7A40D59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DAB8895B-BFFA-36A3-60F8-3E1E48B5A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671621"/>
              </p:ext>
            </p:extLst>
          </p:nvPr>
        </p:nvGraphicFramePr>
        <p:xfrm>
          <a:off x="598547" y="1879398"/>
          <a:ext cx="773467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91" name="그림 90">
            <a:extLst>
              <a:ext uri="{FF2B5EF4-FFF2-40B4-BE49-F238E27FC236}">
                <a16:creationId xmlns:a16="http://schemas.microsoft.com/office/drawing/2014/main" id="{3D004CD3-6FAB-295B-9B39-2194C8594B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1E04743-49CB-21A2-F9A9-DA4FF7F6A53D}"/>
              </a:ext>
            </a:extLst>
          </p:cNvPr>
          <p:cNvCxnSpPr>
            <a:cxnSpLocks/>
          </p:cNvCxnSpPr>
          <p:nvPr/>
        </p:nvCxnSpPr>
        <p:spPr>
          <a:xfrm>
            <a:off x="1512598" y="876856"/>
            <a:ext cx="4124804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490" y="992705"/>
            <a:ext cx="4462747" cy="20723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490" y="3163791"/>
            <a:ext cx="9217426" cy="314955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05080" y="1376781"/>
            <a:ext cx="3881995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364</a:t>
            </a:r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개의 라벨을 </a:t>
            </a:r>
            <a:endParaRPr lang="en-US" altLang="ko-KR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C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평균</a:t>
            </a:r>
            <a:r>
              <a:rPr lang="en-US" altLang="ko-KR" dirty="0" smtClean="0">
                <a:solidFill>
                  <a:srgbClr val="C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표준편차</a:t>
            </a:r>
            <a:r>
              <a:rPr lang="en-US" altLang="ko-KR" dirty="0" smtClean="0">
                <a:solidFill>
                  <a:srgbClr val="C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왜도</a:t>
            </a:r>
            <a:endParaRPr lang="en-US" altLang="ko-KR" dirty="0" smtClean="0">
              <a:solidFill>
                <a:srgbClr val="C00000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C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</a:t>
            </a:r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데이터로 </a:t>
            </a:r>
            <a:r>
              <a:rPr lang="en-US" altLang="ko-KR" dirty="0" err="1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groupby</a:t>
            </a:r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3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en-US" altLang="ko-KR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MODEL – t-SNE, LOF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496" y="219395"/>
            <a:ext cx="4011019" cy="3174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239" y="3466533"/>
            <a:ext cx="4025276" cy="31606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1922" y="1879398"/>
            <a:ext cx="4789518" cy="4483804"/>
          </a:xfrm>
          <a:prstGeom prst="rect">
            <a:avLst/>
          </a:prstGeom>
        </p:spPr>
      </p:pic>
      <p:sp>
        <p:nvSpPr>
          <p:cNvPr id="65" name="모서리가 둥근 직사각형 4">
            <a:extLst>
              <a:ext uri="{FF2B5EF4-FFF2-40B4-BE49-F238E27FC236}">
                <a16:creationId xmlns:a16="http://schemas.microsoft.com/office/drawing/2014/main" id="{FAC678CC-FEF8-3BD2-0647-2E7DEB8FADB3}"/>
              </a:ext>
            </a:extLst>
          </p:cNvPr>
          <p:cNvSpPr/>
          <p:nvPr/>
        </p:nvSpPr>
        <p:spPr>
          <a:xfrm>
            <a:off x="166117" y="4155542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9A65111-57BA-F424-6355-A410054B3B66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67" name="Freeform 9">
              <a:extLst>
                <a:ext uri="{FF2B5EF4-FFF2-40B4-BE49-F238E27FC236}">
                  <a16:creationId xmlns:a16="http://schemas.microsoft.com/office/drawing/2014/main" id="{674EF1A5-2BD5-3881-25CC-309C1EF90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68" name="자유형 23">
              <a:extLst>
                <a:ext uri="{FF2B5EF4-FFF2-40B4-BE49-F238E27FC236}">
                  <a16:creationId xmlns:a16="http://schemas.microsoft.com/office/drawing/2014/main" id="{B46CB73C-C08B-32D0-D1E4-D8F8CA428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69" name="말풍선: 타원형 68">
              <a:extLst>
                <a:ext uri="{FF2B5EF4-FFF2-40B4-BE49-F238E27FC236}">
                  <a16:creationId xmlns:a16="http://schemas.microsoft.com/office/drawing/2014/main" id="{06FAAE54-6022-38F0-F285-FB172A9222C5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70" name="하트 69">
              <a:extLst>
                <a:ext uri="{FF2B5EF4-FFF2-40B4-BE49-F238E27FC236}">
                  <a16:creationId xmlns:a16="http://schemas.microsoft.com/office/drawing/2014/main" id="{A6A3A4C3-5400-76E9-357F-FE6214A8D78D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71" name="Group 16">
              <a:extLst>
                <a:ext uri="{FF2B5EF4-FFF2-40B4-BE49-F238E27FC236}">
                  <a16:creationId xmlns:a16="http://schemas.microsoft.com/office/drawing/2014/main" id="{C88055DB-598F-3489-A856-2694D865A6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86" name="Freeform 17">
                <a:extLst>
                  <a:ext uri="{FF2B5EF4-FFF2-40B4-BE49-F238E27FC236}">
                    <a16:creationId xmlns:a16="http://schemas.microsoft.com/office/drawing/2014/main" id="{BACD7D82-F718-A7E3-A8F0-BCAD71442F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7" name="Freeform 18">
                <a:extLst>
                  <a:ext uri="{FF2B5EF4-FFF2-40B4-BE49-F238E27FC236}">
                    <a16:creationId xmlns:a16="http://schemas.microsoft.com/office/drawing/2014/main" id="{D56AC5E9-98E2-079E-4F5A-CA77250FE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8" name="Freeform 19">
                <a:extLst>
                  <a:ext uri="{FF2B5EF4-FFF2-40B4-BE49-F238E27FC236}">
                    <a16:creationId xmlns:a16="http://schemas.microsoft.com/office/drawing/2014/main" id="{A5EECF84-F3B7-95C4-2413-3F42E8B03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9" name="Freeform 20">
                <a:extLst>
                  <a:ext uri="{FF2B5EF4-FFF2-40B4-BE49-F238E27FC236}">
                    <a16:creationId xmlns:a16="http://schemas.microsoft.com/office/drawing/2014/main" id="{27F5A810-9EA1-749D-D6E0-7F50C4B57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72" name="자유형 32">
              <a:extLst>
                <a:ext uri="{FF2B5EF4-FFF2-40B4-BE49-F238E27FC236}">
                  <a16:creationId xmlns:a16="http://schemas.microsoft.com/office/drawing/2014/main" id="{1AB181E6-B606-28F8-1D2A-DF651513C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73" name="Group 36">
              <a:extLst>
                <a:ext uri="{FF2B5EF4-FFF2-40B4-BE49-F238E27FC236}">
                  <a16:creationId xmlns:a16="http://schemas.microsoft.com/office/drawing/2014/main" id="{905B58E0-D1CF-A384-1F14-177383517A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DC49708B-B242-6589-6378-5E8A4222D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2" name="Rectangle 38">
                <a:extLst>
                  <a:ext uri="{FF2B5EF4-FFF2-40B4-BE49-F238E27FC236}">
                    <a16:creationId xmlns:a16="http://schemas.microsoft.com/office/drawing/2014/main" id="{0C162E83-4601-084E-62CB-4BC15A584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3" name="Rectangle 39">
                <a:extLst>
                  <a:ext uri="{FF2B5EF4-FFF2-40B4-BE49-F238E27FC236}">
                    <a16:creationId xmlns:a16="http://schemas.microsoft.com/office/drawing/2014/main" id="{739F884F-FA51-CD2B-AA6A-43F421C24B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4" name="Rectangle 40">
                <a:extLst>
                  <a:ext uri="{FF2B5EF4-FFF2-40B4-BE49-F238E27FC236}">
                    <a16:creationId xmlns:a16="http://schemas.microsoft.com/office/drawing/2014/main" id="{8C7EDBDD-088D-7980-0286-4095F6039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5" name="Freeform 41">
                <a:extLst>
                  <a:ext uri="{FF2B5EF4-FFF2-40B4-BE49-F238E27FC236}">
                    <a16:creationId xmlns:a16="http://schemas.microsoft.com/office/drawing/2014/main" id="{12CECB1D-9883-4BA9-8452-878E1F1E5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55878EDA-E446-DE4B-32A4-86936A4634A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75" name="Group 23">
              <a:extLst>
                <a:ext uri="{FF2B5EF4-FFF2-40B4-BE49-F238E27FC236}">
                  <a16:creationId xmlns:a16="http://schemas.microsoft.com/office/drawing/2014/main" id="{41BE9A5D-3BB2-0614-F6DB-6CA66ECA5EC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76" name="Freeform 24">
                <a:extLst>
                  <a:ext uri="{FF2B5EF4-FFF2-40B4-BE49-F238E27FC236}">
                    <a16:creationId xmlns:a16="http://schemas.microsoft.com/office/drawing/2014/main" id="{0B4E7950-90FE-8380-F42E-B176DCDEC2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77" name="Freeform 25">
                <a:extLst>
                  <a:ext uri="{FF2B5EF4-FFF2-40B4-BE49-F238E27FC236}">
                    <a16:creationId xmlns:a16="http://schemas.microsoft.com/office/drawing/2014/main" id="{96212A47-079F-F58A-6030-788C7440B9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78" name="Freeform 26">
                <a:extLst>
                  <a:ext uri="{FF2B5EF4-FFF2-40B4-BE49-F238E27FC236}">
                    <a16:creationId xmlns:a16="http://schemas.microsoft.com/office/drawing/2014/main" id="{303571DA-E4B4-F0B6-673F-3ACA62DCE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79" name="Freeform 27">
                <a:extLst>
                  <a:ext uri="{FF2B5EF4-FFF2-40B4-BE49-F238E27FC236}">
                    <a16:creationId xmlns:a16="http://schemas.microsoft.com/office/drawing/2014/main" id="{CE78362A-1817-7E49-29C8-A6F0F9C23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0" name="Freeform 28">
                <a:extLst>
                  <a:ext uri="{FF2B5EF4-FFF2-40B4-BE49-F238E27FC236}">
                    <a16:creationId xmlns:a16="http://schemas.microsoft.com/office/drawing/2014/main" id="{4FDCA565-B25F-C53C-80A3-5B7A40D59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DAB8895B-BFFA-36A3-60F8-3E1E48B5A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985822"/>
              </p:ext>
            </p:extLst>
          </p:nvPr>
        </p:nvGraphicFramePr>
        <p:xfrm>
          <a:off x="598547" y="1879398"/>
          <a:ext cx="80344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91" name="그림 90">
            <a:extLst>
              <a:ext uri="{FF2B5EF4-FFF2-40B4-BE49-F238E27FC236}">
                <a16:creationId xmlns:a16="http://schemas.microsoft.com/office/drawing/2014/main" id="{3D004CD3-6FAB-295B-9B39-2194C8594B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1E04743-49CB-21A2-F9A9-DA4FF7F6A53D}"/>
              </a:ext>
            </a:extLst>
          </p:cNvPr>
          <p:cNvCxnSpPr>
            <a:cxnSpLocks/>
          </p:cNvCxnSpPr>
          <p:nvPr/>
        </p:nvCxnSpPr>
        <p:spPr>
          <a:xfrm>
            <a:off x="1512598" y="876856"/>
            <a:ext cx="4124804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71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en-US" altLang="ko-KR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MODEL – t-SNE, KNN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5" name="모서리가 둥근 직사각형 4">
            <a:extLst>
              <a:ext uri="{FF2B5EF4-FFF2-40B4-BE49-F238E27FC236}">
                <a16:creationId xmlns:a16="http://schemas.microsoft.com/office/drawing/2014/main" id="{FAC678CC-FEF8-3BD2-0647-2E7DEB8FADB3}"/>
              </a:ext>
            </a:extLst>
          </p:cNvPr>
          <p:cNvSpPr/>
          <p:nvPr/>
        </p:nvSpPr>
        <p:spPr>
          <a:xfrm>
            <a:off x="166117" y="4155542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9A65111-57BA-F424-6355-A410054B3B66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67" name="Freeform 9">
              <a:extLst>
                <a:ext uri="{FF2B5EF4-FFF2-40B4-BE49-F238E27FC236}">
                  <a16:creationId xmlns:a16="http://schemas.microsoft.com/office/drawing/2014/main" id="{674EF1A5-2BD5-3881-25CC-309C1EF90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68" name="자유형 23">
              <a:extLst>
                <a:ext uri="{FF2B5EF4-FFF2-40B4-BE49-F238E27FC236}">
                  <a16:creationId xmlns:a16="http://schemas.microsoft.com/office/drawing/2014/main" id="{B46CB73C-C08B-32D0-D1E4-D8F8CA428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69" name="말풍선: 타원형 68">
              <a:extLst>
                <a:ext uri="{FF2B5EF4-FFF2-40B4-BE49-F238E27FC236}">
                  <a16:creationId xmlns:a16="http://schemas.microsoft.com/office/drawing/2014/main" id="{06FAAE54-6022-38F0-F285-FB172A9222C5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70" name="하트 69">
              <a:extLst>
                <a:ext uri="{FF2B5EF4-FFF2-40B4-BE49-F238E27FC236}">
                  <a16:creationId xmlns:a16="http://schemas.microsoft.com/office/drawing/2014/main" id="{A6A3A4C3-5400-76E9-357F-FE6214A8D78D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71" name="Group 16">
              <a:extLst>
                <a:ext uri="{FF2B5EF4-FFF2-40B4-BE49-F238E27FC236}">
                  <a16:creationId xmlns:a16="http://schemas.microsoft.com/office/drawing/2014/main" id="{C88055DB-598F-3489-A856-2694D865A6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86" name="Freeform 17">
                <a:extLst>
                  <a:ext uri="{FF2B5EF4-FFF2-40B4-BE49-F238E27FC236}">
                    <a16:creationId xmlns:a16="http://schemas.microsoft.com/office/drawing/2014/main" id="{BACD7D82-F718-A7E3-A8F0-BCAD71442F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7" name="Freeform 18">
                <a:extLst>
                  <a:ext uri="{FF2B5EF4-FFF2-40B4-BE49-F238E27FC236}">
                    <a16:creationId xmlns:a16="http://schemas.microsoft.com/office/drawing/2014/main" id="{D56AC5E9-98E2-079E-4F5A-CA77250FE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8" name="Freeform 19">
                <a:extLst>
                  <a:ext uri="{FF2B5EF4-FFF2-40B4-BE49-F238E27FC236}">
                    <a16:creationId xmlns:a16="http://schemas.microsoft.com/office/drawing/2014/main" id="{A5EECF84-F3B7-95C4-2413-3F42E8B03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9" name="Freeform 20">
                <a:extLst>
                  <a:ext uri="{FF2B5EF4-FFF2-40B4-BE49-F238E27FC236}">
                    <a16:creationId xmlns:a16="http://schemas.microsoft.com/office/drawing/2014/main" id="{27F5A810-9EA1-749D-D6E0-7F50C4B57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72" name="자유형 32">
              <a:extLst>
                <a:ext uri="{FF2B5EF4-FFF2-40B4-BE49-F238E27FC236}">
                  <a16:creationId xmlns:a16="http://schemas.microsoft.com/office/drawing/2014/main" id="{1AB181E6-B606-28F8-1D2A-DF651513C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73" name="Group 36">
              <a:extLst>
                <a:ext uri="{FF2B5EF4-FFF2-40B4-BE49-F238E27FC236}">
                  <a16:creationId xmlns:a16="http://schemas.microsoft.com/office/drawing/2014/main" id="{905B58E0-D1CF-A384-1F14-177383517A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DC49708B-B242-6589-6378-5E8A4222D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2" name="Rectangle 38">
                <a:extLst>
                  <a:ext uri="{FF2B5EF4-FFF2-40B4-BE49-F238E27FC236}">
                    <a16:creationId xmlns:a16="http://schemas.microsoft.com/office/drawing/2014/main" id="{0C162E83-4601-084E-62CB-4BC15A584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3" name="Rectangle 39">
                <a:extLst>
                  <a:ext uri="{FF2B5EF4-FFF2-40B4-BE49-F238E27FC236}">
                    <a16:creationId xmlns:a16="http://schemas.microsoft.com/office/drawing/2014/main" id="{739F884F-FA51-CD2B-AA6A-43F421C24B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4" name="Rectangle 40">
                <a:extLst>
                  <a:ext uri="{FF2B5EF4-FFF2-40B4-BE49-F238E27FC236}">
                    <a16:creationId xmlns:a16="http://schemas.microsoft.com/office/drawing/2014/main" id="{8C7EDBDD-088D-7980-0286-4095F6039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5" name="Freeform 41">
                <a:extLst>
                  <a:ext uri="{FF2B5EF4-FFF2-40B4-BE49-F238E27FC236}">
                    <a16:creationId xmlns:a16="http://schemas.microsoft.com/office/drawing/2014/main" id="{12CECB1D-9883-4BA9-8452-878E1F1E5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55878EDA-E446-DE4B-32A4-86936A4634A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75" name="Group 23">
              <a:extLst>
                <a:ext uri="{FF2B5EF4-FFF2-40B4-BE49-F238E27FC236}">
                  <a16:creationId xmlns:a16="http://schemas.microsoft.com/office/drawing/2014/main" id="{41BE9A5D-3BB2-0614-F6DB-6CA66ECA5EC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76" name="Freeform 24">
                <a:extLst>
                  <a:ext uri="{FF2B5EF4-FFF2-40B4-BE49-F238E27FC236}">
                    <a16:creationId xmlns:a16="http://schemas.microsoft.com/office/drawing/2014/main" id="{0B4E7950-90FE-8380-F42E-B176DCDEC2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77" name="Freeform 25">
                <a:extLst>
                  <a:ext uri="{FF2B5EF4-FFF2-40B4-BE49-F238E27FC236}">
                    <a16:creationId xmlns:a16="http://schemas.microsoft.com/office/drawing/2014/main" id="{96212A47-079F-F58A-6030-788C7440B9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78" name="Freeform 26">
                <a:extLst>
                  <a:ext uri="{FF2B5EF4-FFF2-40B4-BE49-F238E27FC236}">
                    <a16:creationId xmlns:a16="http://schemas.microsoft.com/office/drawing/2014/main" id="{303571DA-E4B4-F0B6-673F-3ACA62DCE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79" name="Freeform 27">
                <a:extLst>
                  <a:ext uri="{FF2B5EF4-FFF2-40B4-BE49-F238E27FC236}">
                    <a16:creationId xmlns:a16="http://schemas.microsoft.com/office/drawing/2014/main" id="{CE78362A-1817-7E49-29C8-A6F0F9C23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0" name="Freeform 28">
                <a:extLst>
                  <a:ext uri="{FF2B5EF4-FFF2-40B4-BE49-F238E27FC236}">
                    <a16:creationId xmlns:a16="http://schemas.microsoft.com/office/drawing/2014/main" id="{4FDCA565-B25F-C53C-80A3-5B7A40D59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DAB8895B-BFFA-36A3-60F8-3E1E48B5A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543705"/>
              </p:ext>
            </p:extLst>
          </p:nvPr>
        </p:nvGraphicFramePr>
        <p:xfrm>
          <a:off x="598547" y="1879398"/>
          <a:ext cx="851153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91" name="그림 90">
            <a:extLst>
              <a:ext uri="{FF2B5EF4-FFF2-40B4-BE49-F238E27FC236}">
                <a16:creationId xmlns:a16="http://schemas.microsoft.com/office/drawing/2014/main" id="{3D004CD3-6FAB-295B-9B39-2194C8594B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168" y="358539"/>
            <a:ext cx="4306673" cy="280729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169" y="3474719"/>
            <a:ext cx="4306672" cy="2898098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6"/>
          <a:srcRect t="24118"/>
          <a:stretch/>
        </p:blipFill>
        <p:spPr>
          <a:xfrm>
            <a:off x="1903523" y="4744957"/>
            <a:ext cx="5356671" cy="170025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1912" y="1270729"/>
            <a:ext cx="4069789" cy="3356808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1E04743-49CB-21A2-F9A9-DA4FF7F6A53D}"/>
              </a:ext>
            </a:extLst>
          </p:cNvPr>
          <p:cNvCxnSpPr>
            <a:cxnSpLocks/>
          </p:cNvCxnSpPr>
          <p:nvPr/>
        </p:nvCxnSpPr>
        <p:spPr>
          <a:xfrm>
            <a:off x="1512598" y="876856"/>
            <a:ext cx="4124804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74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7" y="119825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en-US" altLang="ko-KR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MODEL – t-SNE, Isolation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236" y="379135"/>
            <a:ext cx="3767476" cy="30005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173" y="3564743"/>
            <a:ext cx="3797539" cy="30005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3756" y="1019824"/>
            <a:ext cx="4553977" cy="3753896"/>
          </a:xfrm>
          <a:prstGeom prst="rect">
            <a:avLst/>
          </a:prstGeom>
        </p:spPr>
      </p:pic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E57F6FD3-EEC9-7248-CC49-EC6F79B4B4D6}"/>
              </a:ext>
            </a:extLst>
          </p:cNvPr>
          <p:cNvSpPr/>
          <p:nvPr/>
        </p:nvSpPr>
        <p:spPr>
          <a:xfrm>
            <a:off x="166117" y="4155542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C7469D-478B-ED7B-E76A-A9A26781768B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B5C8D0E-5FFA-399C-15BC-67172AD64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2" name="자유형 23">
              <a:extLst>
                <a:ext uri="{FF2B5EF4-FFF2-40B4-BE49-F238E27FC236}">
                  <a16:creationId xmlns:a16="http://schemas.microsoft.com/office/drawing/2014/main" id="{0ECBA9E4-D955-2E7A-07C0-760F97AF2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181D76B3-E214-FBA1-471B-118F6D8977D7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4" name="하트 13">
              <a:extLst>
                <a:ext uri="{FF2B5EF4-FFF2-40B4-BE49-F238E27FC236}">
                  <a16:creationId xmlns:a16="http://schemas.microsoft.com/office/drawing/2014/main" id="{AFEE38E6-1B72-A7BC-BF4E-72136652203F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5" name="Group 16">
              <a:extLst>
                <a:ext uri="{FF2B5EF4-FFF2-40B4-BE49-F238E27FC236}">
                  <a16:creationId xmlns:a16="http://schemas.microsoft.com/office/drawing/2014/main" id="{BB43668E-F6C8-6A10-EA2A-E3116DBFA46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58" name="Freeform 17">
                <a:extLst>
                  <a:ext uri="{FF2B5EF4-FFF2-40B4-BE49-F238E27FC236}">
                    <a16:creationId xmlns:a16="http://schemas.microsoft.com/office/drawing/2014/main" id="{69F35552-1CB2-D2E7-1958-29D23498E2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id="{C1D12200-FDDC-E12F-71F3-B21E1C9B3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60" name="Freeform 19">
                <a:extLst>
                  <a:ext uri="{FF2B5EF4-FFF2-40B4-BE49-F238E27FC236}">
                    <a16:creationId xmlns:a16="http://schemas.microsoft.com/office/drawing/2014/main" id="{422B1630-39EA-6216-7EF7-C9FC681DD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63" name="Freeform 20">
                <a:extLst>
                  <a:ext uri="{FF2B5EF4-FFF2-40B4-BE49-F238E27FC236}">
                    <a16:creationId xmlns:a16="http://schemas.microsoft.com/office/drawing/2014/main" id="{C1A69653-51A1-2D49-2116-4261CA9C1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21" name="자유형 32">
              <a:extLst>
                <a:ext uri="{FF2B5EF4-FFF2-40B4-BE49-F238E27FC236}">
                  <a16:creationId xmlns:a16="http://schemas.microsoft.com/office/drawing/2014/main" id="{58C84BE4-DF8C-AE2E-2138-CFF56EAD2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22" name="Group 36">
              <a:extLst>
                <a:ext uri="{FF2B5EF4-FFF2-40B4-BE49-F238E27FC236}">
                  <a16:creationId xmlns:a16="http://schemas.microsoft.com/office/drawing/2014/main" id="{884960B8-642F-71B2-4C6F-235D132A235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CC4D9772-ACD7-FA1F-317F-28386AE6F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4" name="Rectangle 38">
                <a:extLst>
                  <a:ext uri="{FF2B5EF4-FFF2-40B4-BE49-F238E27FC236}">
                    <a16:creationId xmlns:a16="http://schemas.microsoft.com/office/drawing/2014/main" id="{A8282556-F9B6-6010-A59D-4ECE40D4D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5" name="Rectangle 39">
                <a:extLst>
                  <a:ext uri="{FF2B5EF4-FFF2-40B4-BE49-F238E27FC236}">
                    <a16:creationId xmlns:a16="http://schemas.microsoft.com/office/drawing/2014/main" id="{5FFA3A61-8147-0EB4-43E8-221819A41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6" name="Rectangle 40">
                <a:extLst>
                  <a:ext uri="{FF2B5EF4-FFF2-40B4-BE49-F238E27FC236}">
                    <a16:creationId xmlns:a16="http://schemas.microsoft.com/office/drawing/2014/main" id="{675E7FC8-E084-7182-1A72-873DD22C4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15D4A264-A56F-DDD6-EB7C-29459F89D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7DBC1A06-7ECE-53F9-2481-21CAF5FB4CC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F12CAD0-1323-2F26-FA05-E7860B5E39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A500F6A-86D4-C874-998D-9693EDEF70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B800FBC-927F-F9BC-9451-057EA3C52C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DEA7705-3DD1-352C-8137-1840494EA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AB92ACA-7DB8-EC69-E8F6-08EB2ECA7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2" name="Freeform 28">
                <a:extLst>
                  <a:ext uri="{FF2B5EF4-FFF2-40B4-BE49-F238E27FC236}">
                    <a16:creationId xmlns:a16="http://schemas.microsoft.com/office/drawing/2014/main" id="{04F0E7D3-7A34-F3A4-3F22-8D51E181D5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B5BC5E68-473F-ED2A-9D55-3501F5AF8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945262"/>
              </p:ext>
            </p:extLst>
          </p:nvPr>
        </p:nvGraphicFramePr>
        <p:xfrm>
          <a:off x="598547" y="1879398"/>
          <a:ext cx="830407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65" name="그림 64">
            <a:extLst>
              <a:ext uri="{FF2B5EF4-FFF2-40B4-BE49-F238E27FC236}">
                <a16:creationId xmlns:a16="http://schemas.microsoft.com/office/drawing/2014/main" id="{47F3C781-5BCE-8F64-701D-FD1BF61E92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01E04743-49CB-21A2-F9A9-DA4FF7F6A53D}"/>
              </a:ext>
            </a:extLst>
          </p:cNvPr>
          <p:cNvCxnSpPr>
            <a:cxnSpLocks/>
          </p:cNvCxnSpPr>
          <p:nvPr/>
        </p:nvCxnSpPr>
        <p:spPr>
          <a:xfrm>
            <a:off x="1512598" y="876856"/>
            <a:ext cx="4124804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7"/>
          <a:srcRect t="27282"/>
          <a:stretch/>
        </p:blipFill>
        <p:spPr>
          <a:xfrm>
            <a:off x="2053756" y="4818669"/>
            <a:ext cx="4553977" cy="166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9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en-US" altLang="ko-KR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MODEL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9" name="모서리가 둥근 직사각형 4">
            <a:extLst>
              <a:ext uri="{FF2B5EF4-FFF2-40B4-BE49-F238E27FC236}">
                <a16:creationId xmlns:a16="http://schemas.microsoft.com/office/drawing/2014/main" id="{DF29E092-8F87-C555-0479-45D85F23C9BA}"/>
              </a:ext>
            </a:extLst>
          </p:cNvPr>
          <p:cNvSpPr/>
          <p:nvPr/>
        </p:nvSpPr>
        <p:spPr>
          <a:xfrm>
            <a:off x="166117" y="4150261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81120CB-567E-FB45-06C8-1E4D46099EC2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A2A1EBCD-3A05-549A-038C-CC78D39A6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2" name="자유형 23">
              <a:extLst>
                <a:ext uri="{FF2B5EF4-FFF2-40B4-BE49-F238E27FC236}">
                  <a16:creationId xmlns:a16="http://schemas.microsoft.com/office/drawing/2014/main" id="{F0B1431F-CDD3-ED2B-B822-5CC979769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4BD23375-4A88-7494-CEFE-453490D6F453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4" name="하트 13">
              <a:extLst>
                <a:ext uri="{FF2B5EF4-FFF2-40B4-BE49-F238E27FC236}">
                  <a16:creationId xmlns:a16="http://schemas.microsoft.com/office/drawing/2014/main" id="{A80130FF-C705-9437-0FF4-61187C6A5BE2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5" name="Group 16">
              <a:extLst>
                <a:ext uri="{FF2B5EF4-FFF2-40B4-BE49-F238E27FC236}">
                  <a16:creationId xmlns:a16="http://schemas.microsoft.com/office/drawing/2014/main" id="{01659360-BAC9-A13E-0771-4DA298C4553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58" name="Freeform 17">
                <a:extLst>
                  <a:ext uri="{FF2B5EF4-FFF2-40B4-BE49-F238E27FC236}">
                    <a16:creationId xmlns:a16="http://schemas.microsoft.com/office/drawing/2014/main" id="{68C8116A-3B79-1110-6AF7-B88A45A855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id="{2623C652-533C-1F0A-3A6D-EEE890D6A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60" name="Freeform 19">
                <a:extLst>
                  <a:ext uri="{FF2B5EF4-FFF2-40B4-BE49-F238E27FC236}">
                    <a16:creationId xmlns:a16="http://schemas.microsoft.com/office/drawing/2014/main" id="{AB889D2D-933A-8238-5900-601DBDCD3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63" name="Freeform 20">
                <a:extLst>
                  <a:ext uri="{FF2B5EF4-FFF2-40B4-BE49-F238E27FC236}">
                    <a16:creationId xmlns:a16="http://schemas.microsoft.com/office/drawing/2014/main" id="{91C20B55-B91A-6F14-0E61-9E491A028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21" name="자유형 32">
              <a:extLst>
                <a:ext uri="{FF2B5EF4-FFF2-40B4-BE49-F238E27FC236}">
                  <a16:creationId xmlns:a16="http://schemas.microsoft.com/office/drawing/2014/main" id="{41C3A26E-2410-7248-3980-C5C8B9166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22" name="Group 36">
              <a:extLst>
                <a:ext uri="{FF2B5EF4-FFF2-40B4-BE49-F238E27FC236}">
                  <a16:creationId xmlns:a16="http://schemas.microsoft.com/office/drawing/2014/main" id="{D002FCD3-2EBC-AAD1-BB30-2D554D6CBB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07EF64ED-7FFD-FFC8-4261-2BD2FAA4E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4" name="Rectangle 38">
                <a:extLst>
                  <a:ext uri="{FF2B5EF4-FFF2-40B4-BE49-F238E27FC236}">
                    <a16:creationId xmlns:a16="http://schemas.microsoft.com/office/drawing/2014/main" id="{CF3ACD7A-8F77-82F1-5846-EF532F89B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5" name="Rectangle 39">
                <a:extLst>
                  <a:ext uri="{FF2B5EF4-FFF2-40B4-BE49-F238E27FC236}">
                    <a16:creationId xmlns:a16="http://schemas.microsoft.com/office/drawing/2014/main" id="{A4C4EEF3-0454-51D0-EF8C-A3FF31580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6" name="Rectangle 40">
                <a:extLst>
                  <a:ext uri="{FF2B5EF4-FFF2-40B4-BE49-F238E27FC236}">
                    <a16:creationId xmlns:a16="http://schemas.microsoft.com/office/drawing/2014/main" id="{9DB6559B-D81F-C7E3-03E8-028273B5AB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0CBB2F87-FC06-F88A-0258-D427197E5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78244C56-375D-C71A-E97C-BCE2963EDFB6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D2474D6-D033-4186-FFB8-33351304C2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6582B03-6AB7-F1F4-830E-6D42D59989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26100B0B-2480-7162-3303-D2A2DFE66F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52399F53-079B-B865-D276-2F4577AF8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05573692-7EA3-31F7-0139-E4B259FFD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2" name="Freeform 28">
                <a:extLst>
                  <a:ext uri="{FF2B5EF4-FFF2-40B4-BE49-F238E27FC236}">
                    <a16:creationId xmlns:a16="http://schemas.microsoft.com/office/drawing/2014/main" id="{D4799136-AE29-F348-31ED-883138ECA1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9BD15474-738D-E2AE-9FE0-BBCE8D927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642343"/>
              </p:ext>
            </p:extLst>
          </p:nvPr>
        </p:nvGraphicFramePr>
        <p:xfrm>
          <a:off x="598547" y="1879398"/>
          <a:ext cx="735470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65" name="그림 64">
            <a:extLst>
              <a:ext uri="{FF2B5EF4-FFF2-40B4-BE49-F238E27FC236}">
                <a16:creationId xmlns:a16="http://schemas.microsoft.com/office/drawing/2014/main" id="{CD5E76BE-E96C-74ED-5B72-806A41E280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98C237B-5B89-71FD-5198-DA50543312E7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21958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545" y="1853993"/>
            <a:ext cx="6706536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7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7" y="126083"/>
            <a:ext cx="11859768" cy="6529197"/>
            <a:chOff x="166116" y="159639"/>
            <a:chExt cx="11859768" cy="6529197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59639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en-US" altLang="ko-KR" sz="2000" b="1" i="1" kern="0" dirty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INDEX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2" name="모서리가 둥근 직사각형 4">
            <a:extLst>
              <a:ext uri="{FF2B5EF4-FFF2-40B4-BE49-F238E27FC236}">
                <a16:creationId xmlns:a16="http://schemas.microsoft.com/office/drawing/2014/main" id="{958D517B-B829-8389-7452-D020801C68B2}"/>
              </a:ext>
            </a:extLst>
          </p:cNvPr>
          <p:cNvSpPr/>
          <p:nvPr/>
        </p:nvSpPr>
        <p:spPr>
          <a:xfrm>
            <a:off x="166117" y="1935865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6D7E0EF-9A47-79DA-7C6E-A4EBF078C7EC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2" name="하트 31">
              <a:extLst>
                <a:ext uri="{FF2B5EF4-FFF2-40B4-BE49-F238E27FC236}">
                  <a16:creationId xmlns:a16="http://schemas.microsoft.com/office/drawing/2014/main" id="{1963B878-16C5-4A9A-F7A0-65FCDB06D3E9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2315D55B-DCBD-7852-0810-F85B46B2B2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868E5C9E-5200-660D-0CFF-7C8A1B1A7A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8BA53E6-44B2-71A6-682D-78FDA98D9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104436"/>
              </p:ext>
            </p:extLst>
          </p:nvPr>
        </p:nvGraphicFramePr>
        <p:xfrm>
          <a:off x="598473" y="1354313"/>
          <a:ext cx="777264" cy="489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E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valuation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0BB0AB82-E9A3-0657-6DB4-50CF22F7F6DE}"/>
              </a:ext>
            </a:extLst>
          </p:cNvPr>
          <p:cNvSpPr/>
          <p:nvPr/>
        </p:nvSpPr>
        <p:spPr>
          <a:xfrm>
            <a:off x="2579930" y="1320757"/>
            <a:ext cx="1926484" cy="192648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DATA</a:t>
            </a:r>
            <a:endParaRPr lang="ko-KR" altLang="en-US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6723954-4FFB-6EA7-2A09-F98874C60C29}"/>
              </a:ext>
            </a:extLst>
          </p:cNvPr>
          <p:cNvSpPr/>
          <p:nvPr/>
        </p:nvSpPr>
        <p:spPr>
          <a:xfrm>
            <a:off x="9219045" y="1320757"/>
            <a:ext cx="1926484" cy="192648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EDA</a:t>
            </a:r>
            <a:endParaRPr lang="ko-KR" altLang="en-US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EC3A0D-DBC5-02ED-087F-6791E6DBE505}"/>
              </a:ext>
            </a:extLst>
          </p:cNvPr>
          <p:cNvSpPr/>
          <p:nvPr/>
        </p:nvSpPr>
        <p:spPr>
          <a:xfrm>
            <a:off x="5915579" y="1320757"/>
            <a:ext cx="1926484" cy="192648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Goal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Setting</a:t>
            </a:r>
            <a:endParaRPr lang="ko-KR" altLang="en-US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F863243-7CAD-5466-87AA-27F3C79D7627}"/>
              </a:ext>
            </a:extLst>
          </p:cNvPr>
          <p:cNvSpPr/>
          <p:nvPr/>
        </p:nvSpPr>
        <p:spPr>
          <a:xfrm>
            <a:off x="4239840" y="3908190"/>
            <a:ext cx="1926484" cy="192648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MODEL</a:t>
            </a:r>
            <a:endParaRPr lang="ko-KR" altLang="en-US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FB7C20D-7A6B-CAD8-78F7-49C1A3E95990}"/>
              </a:ext>
            </a:extLst>
          </p:cNvPr>
          <p:cNvSpPr/>
          <p:nvPr/>
        </p:nvSpPr>
        <p:spPr>
          <a:xfrm>
            <a:off x="7646759" y="3908190"/>
            <a:ext cx="1926484" cy="192648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Evaluation</a:t>
            </a:r>
            <a:endParaRPr lang="ko-KR" altLang="en-US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3" name="모서리가 둥근 직사각형 63">
            <a:extLst>
              <a:ext uri="{FF2B5EF4-FFF2-40B4-BE49-F238E27FC236}">
                <a16:creationId xmlns:a16="http://schemas.microsoft.com/office/drawing/2014/main" id="{E691A070-260A-FD73-97B8-5C487733BBF1}"/>
              </a:ext>
            </a:extLst>
          </p:cNvPr>
          <p:cNvSpPr/>
          <p:nvPr/>
        </p:nvSpPr>
        <p:spPr>
          <a:xfrm>
            <a:off x="2247769" y="1638801"/>
            <a:ext cx="1338393" cy="371463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Chapter.1</a:t>
            </a:r>
          </a:p>
        </p:txBody>
      </p:sp>
      <p:sp>
        <p:nvSpPr>
          <p:cNvPr id="24" name="모서리가 둥근 직사각형 85">
            <a:extLst>
              <a:ext uri="{FF2B5EF4-FFF2-40B4-BE49-F238E27FC236}">
                <a16:creationId xmlns:a16="http://schemas.microsoft.com/office/drawing/2014/main" id="{B65660E6-29ED-0BE7-0EDB-9998C3205DBA}"/>
              </a:ext>
            </a:extLst>
          </p:cNvPr>
          <p:cNvSpPr/>
          <p:nvPr/>
        </p:nvSpPr>
        <p:spPr>
          <a:xfrm>
            <a:off x="5607224" y="1638801"/>
            <a:ext cx="1338393" cy="371463"/>
          </a:xfrm>
          <a:prstGeom prst="roundRect">
            <a:avLst>
              <a:gd name="adj" fmla="val 50000"/>
            </a:avLst>
          </a:prstGeom>
          <a:solidFill>
            <a:srgbClr val="4D4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Chapter.2</a:t>
            </a:r>
          </a:p>
        </p:txBody>
      </p:sp>
      <p:sp>
        <p:nvSpPr>
          <p:cNvPr id="25" name="모서리가 둥근 직사각형 90">
            <a:extLst>
              <a:ext uri="{FF2B5EF4-FFF2-40B4-BE49-F238E27FC236}">
                <a16:creationId xmlns:a16="http://schemas.microsoft.com/office/drawing/2014/main" id="{7FCDF86F-831E-EC67-E928-508457D23E5C}"/>
              </a:ext>
            </a:extLst>
          </p:cNvPr>
          <p:cNvSpPr/>
          <p:nvPr/>
        </p:nvSpPr>
        <p:spPr>
          <a:xfrm>
            <a:off x="8942873" y="1638801"/>
            <a:ext cx="1338393" cy="371463"/>
          </a:xfrm>
          <a:prstGeom prst="roundRect">
            <a:avLst>
              <a:gd name="adj" fmla="val 50000"/>
            </a:avLst>
          </a:prstGeom>
          <a:solidFill>
            <a:srgbClr val="8BB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Chapter.3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0765946-EBC2-15DA-3B85-DD5C2A383977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21958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모서리가 둥근 직사각형 63">
            <a:extLst>
              <a:ext uri="{FF2B5EF4-FFF2-40B4-BE49-F238E27FC236}">
                <a16:creationId xmlns:a16="http://schemas.microsoft.com/office/drawing/2014/main" id="{73F481E6-E078-FE64-CD57-596F4C1D83DE}"/>
              </a:ext>
            </a:extLst>
          </p:cNvPr>
          <p:cNvSpPr/>
          <p:nvPr/>
        </p:nvSpPr>
        <p:spPr>
          <a:xfrm>
            <a:off x="3868541" y="4297187"/>
            <a:ext cx="1338393" cy="371463"/>
          </a:xfrm>
          <a:prstGeom prst="roundRect">
            <a:avLst>
              <a:gd name="adj" fmla="val 50000"/>
            </a:avLst>
          </a:prstGeom>
          <a:solidFill>
            <a:srgbClr val="A8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Chapter.4</a:t>
            </a:r>
          </a:p>
        </p:txBody>
      </p:sp>
      <p:sp>
        <p:nvSpPr>
          <p:cNvPr id="55" name="모서리가 둥근 직사각형 63">
            <a:extLst>
              <a:ext uri="{FF2B5EF4-FFF2-40B4-BE49-F238E27FC236}">
                <a16:creationId xmlns:a16="http://schemas.microsoft.com/office/drawing/2014/main" id="{E3994093-F4E8-27BF-2C99-31FAFEE07D73}"/>
              </a:ext>
            </a:extLst>
          </p:cNvPr>
          <p:cNvSpPr/>
          <p:nvPr/>
        </p:nvSpPr>
        <p:spPr>
          <a:xfrm>
            <a:off x="7340194" y="4297187"/>
            <a:ext cx="1338393" cy="37146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Chapter.5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1AA4E19D-F832-9B85-2832-ED50D1125F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7" y="119825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en-US" altLang="ko-KR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MODEL - </a:t>
              </a:r>
              <a:r>
                <a:rPr lang="en-US" altLang="ko-KR" sz="2000" b="1" i="1" kern="0" dirty="0" err="1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AutoEncoder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E57F6FD3-EEC9-7248-CC49-EC6F79B4B4D6}"/>
              </a:ext>
            </a:extLst>
          </p:cNvPr>
          <p:cNvSpPr/>
          <p:nvPr/>
        </p:nvSpPr>
        <p:spPr>
          <a:xfrm>
            <a:off x="166117" y="4155542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C7469D-478B-ED7B-E76A-A9A26781768B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B5C8D0E-5FFA-399C-15BC-67172AD64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2" name="자유형 23">
              <a:extLst>
                <a:ext uri="{FF2B5EF4-FFF2-40B4-BE49-F238E27FC236}">
                  <a16:creationId xmlns:a16="http://schemas.microsoft.com/office/drawing/2014/main" id="{0ECBA9E4-D955-2E7A-07C0-760F97AF2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181D76B3-E214-FBA1-471B-118F6D8977D7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4" name="하트 13">
              <a:extLst>
                <a:ext uri="{FF2B5EF4-FFF2-40B4-BE49-F238E27FC236}">
                  <a16:creationId xmlns:a16="http://schemas.microsoft.com/office/drawing/2014/main" id="{AFEE38E6-1B72-A7BC-BF4E-72136652203F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5" name="Group 16">
              <a:extLst>
                <a:ext uri="{FF2B5EF4-FFF2-40B4-BE49-F238E27FC236}">
                  <a16:creationId xmlns:a16="http://schemas.microsoft.com/office/drawing/2014/main" id="{BB43668E-F6C8-6A10-EA2A-E3116DBFA46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58" name="Freeform 17">
                <a:extLst>
                  <a:ext uri="{FF2B5EF4-FFF2-40B4-BE49-F238E27FC236}">
                    <a16:creationId xmlns:a16="http://schemas.microsoft.com/office/drawing/2014/main" id="{69F35552-1CB2-D2E7-1958-29D23498E2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id="{C1D12200-FDDC-E12F-71F3-B21E1C9B3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60" name="Freeform 19">
                <a:extLst>
                  <a:ext uri="{FF2B5EF4-FFF2-40B4-BE49-F238E27FC236}">
                    <a16:creationId xmlns:a16="http://schemas.microsoft.com/office/drawing/2014/main" id="{422B1630-39EA-6216-7EF7-C9FC681DD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63" name="Freeform 20">
                <a:extLst>
                  <a:ext uri="{FF2B5EF4-FFF2-40B4-BE49-F238E27FC236}">
                    <a16:creationId xmlns:a16="http://schemas.microsoft.com/office/drawing/2014/main" id="{C1A69653-51A1-2D49-2116-4261CA9C1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21" name="자유형 32">
              <a:extLst>
                <a:ext uri="{FF2B5EF4-FFF2-40B4-BE49-F238E27FC236}">
                  <a16:creationId xmlns:a16="http://schemas.microsoft.com/office/drawing/2014/main" id="{58C84BE4-DF8C-AE2E-2138-CFF56EAD2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22" name="Group 36">
              <a:extLst>
                <a:ext uri="{FF2B5EF4-FFF2-40B4-BE49-F238E27FC236}">
                  <a16:creationId xmlns:a16="http://schemas.microsoft.com/office/drawing/2014/main" id="{884960B8-642F-71B2-4C6F-235D132A235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CC4D9772-ACD7-FA1F-317F-28386AE6F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4" name="Rectangle 38">
                <a:extLst>
                  <a:ext uri="{FF2B5EF4-FFF2-40B4-BE49-F238E27FC236}">
                    <a16:creationId xmlns:a16="http://schemas.microsoft.com/office/drawing/2014/main" id="{A8282556-F9B6-6010-A59D-4ECE40D4D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5" name="Rectangle 39">
                <a:extLst>
                  <a:ext uri="{FF2B5EF4-FFF2-40B4-BE49-F238E27FC236}">
                    <a16:creationId xmlns:a16="http://schemas.microsoft.com/office/drawing/2014/main" id="{5FFA3A61-8147-0EB4-43E8-221819A41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6" name="Rectangle 40">
                <a:extLst>
                  <a:ext uri="{FF2B5EF4-FFF2-40B4-BE49-F238E27FC236}">
                    <a16:creationId xmlns:a16="http://schemas.microsoft.com/office/drawing/2014/main" id="{675E7FC8-E084-7182-1A72-873DD22C4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15D4A264-A56F-DDD6-EB7C-29459F89D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7DBC1A06-7ECE-53F9-2481-21CAF5FB4CC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F12CAD0-1323-2F26-FA05-E7860B5E39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A500F6A-86D4-C874-998D-9693EDEF70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B800FBC-927F-F9BC-9451-057EA3C52C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DEA7705-3DD1-352C-8137-1840494EA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AB92ACA-7DB8-EC69-E8F6-08EB2ECA7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2" name="Freeform 28">
                <a:extLst>
                  <a:ext uri="{FF2B5EF4-FFF2-40B4-BE49-F238E27FC236}">
                    <a16:creationId xmlns:a16="http://schemas.microsoft.com/office/drawing/2014/main" id="{04F0E7D3-7A34-F3A4-3F22-8D51E181D5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B5BC5E68-473F-ED2A-9D55-3501F5AF8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065097"/>
              </p:ext>
            </p:extLst>
          </p:nvPr>
        </p:nvGraphicFramePr>
        <p:xfrm>
          <a:off x="598547" y="1879398"/>
          <a:ext cx="81725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65" name="그림 64">
            <a:extLst>
              <a:ext uri="{FF2B5EF4-FFF2-40B4-BE49-F238E27FC236}">
                <a16:creationId xmlns:a16="http://schemas.microsoft.com/office/drawing/2014/main" id="{47F3C781-5BCE-8F64-701D-FD1BF61E92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1E04743-49CB-21A2-F9A9-DA4FF7F6A53D}"/>
              </a:ext>
            </a:extLst>
          </p:cNvPr>
          <p:cNvCxnSpPr>
            <a:cxnSpLocks/>
          </p:cNvCxnSpPr>
          <p:nvPr/>
        </p:nvCxnSpPr>
        <p:spPr>
          <a:xfrm>
            <a:off x="1512598" y="876856"/>
            <a:ext cx="4124804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793" y="1983056"/>
            <a:ext cx="5340942" cy="410841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239" y="2819030"/>
            <a:ext cx="3884815" cy="321244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9995" y="1178136"/>
            <a:ext cx="3240520" cy="156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0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kern="0" dirty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결론 및 기대효과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0" name="모서리가 둥근 직사각형 4">
            <a:extLst>
              <a:ext uri="{FF2B5EF4-FFF2-40B4-BE49-F238E27FC236}">
                <a16:creationId xmlns:a16="http://schemas.microsoft.com/office/drawing/2014/main" id="{82A6A34F-14C2-2853-9AE4-670F2B87020F}"/>
              </a:ext>
            </a:extLst>
          </p:cNvPr>
          <p:cNvSpPr/>
          <p:nvPr/>
        </p:nvSpPr>
        <p:spPr>
          <a:xfrm>
            <a:off x="166117" y="4697411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46624FC-D398-A825-1E21-6173DCDFB1B5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A47C8596-303A-A758-D287-3FF17F4CE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69" name="자유형 23">
              <a:extLst>
                <a:ext uri="{FF2B5EF4-FFF2-40B4-BE49-F238E27FC236}">
                  <a16:creationId xmlns:a16="http://schemas.microsoft.com/office/drawing/2014/main" id="{D8BE55C7-28BE-68AD-3AF1-B43386622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0" name="말풍선: 타원형 79">
              <a:extLst>
                <a:ext uri="{FF2B5EF4-FFF2-40B4-BE49-F238E27FC236}">
                  <a16:creationId xmlns:a16="http://schemas.microsoft.com/office/drawing/2014/main" id="{951233A2-8BDE-7EAF-B514-1F65D81E95B8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2" name="하트 81">
              <a:extLst>
                <a:ext uri="{FF2B5EF4-FFF2-40B4-BE49-F238E27FC236}">
                  <a16:creationId xmlns:a16="http://schemas.microsoft.com/office/drawing/2014/main" id="{D1042713-7A05-E7D9-52C0-D5F65733E9A9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85" name="Group 16">
              <a:extLst>
                <a:ext uri="{FF2B5EF4-FFF2-40B4-BE49-F238E27FC236}">
                  <a16:creationId xmlns:a16="http://schemas.microsoft.com/office/drawing/2014/main" id="{708A4ECD-DD46-57C2-C0B1-B81483FE413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101" name="Freeform 17">
                <a:extLst>
                  <a:ext uri="{FF2B5EF4-FFF2-40B4-BE49-F238E27FC236}">
                    <a16:creationId xmlns:a16="http://schemas.microsoft.com/office/drawing/2014/main" id="{DB505EF0-B413-91DE-7A24-3B3C8CEF66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102" name="Freeform 18">
                <a:extLst>
                  <a:ext uri="{FF2B5EF4-FFF2-40B4-BE49-F238E27FC236}">
                    <a16:creationId xmlns:a16="http://schemas.microsoft.com/office/drawing/2014/main" id="{3013D659-085A-A9FB-7CC7-E872C4D160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103" name="Freeform 19">
                <a:extLst>
                  <a:ext uri="{FF2B5EF4-FFF2-40B4-BE49-F238E27FC236}">
                    <a16:creationId xmlns:a16="http://schemas.microsoft.com/office/drawing/2014/main" id="{B0BD0AD6-540B-E080-5457-4E6975BE61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104" name="Freeform 20">
                <a:extLst>
                  <a:ext uri="{FF2B5EF4-FFF2-40B4-BE49-F238E27FC236}">
                    <a16:creationId xmlns:a16="http://schemas.microsoft.com/office/drawing/2014/main" id="{4C311DFF-F547-2BDB-3484-C8B0AE809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86" name="자유형 32">
              <a:extLst>
                <a:ext uri="{FF2B5EF4-FFF2-40B4-BE49-F238E27FC236}">
                  <a16:creationId xmlns:a16="http://schemas.microsoft.com/office/drawing/2014/main" id="{92FF9CD2-FA55-2271-A21B-0B11B198D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87" name="Group 36">
              <a:extLst>
                <a:ext uri="{FF2B5EF4-FFF2-40B4-BE49-F238E27FC236}">
                  <a16:creationId xmlns:a16="http://schemas.microsoft.com/office/drawing/2014/main" id="{692440CF-492F-1712-77B8-DF2D877E02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96" name="Freeform 37">
                <a:extLst>
                  <a:ext uri="{FF2B5EF4-FFF2-40B4-BE49-F238E27FC236}">
                    <a16:creationId xmlns:a16="http://schemas.microsoft.com/office/drawing/2014/main" id="{593A4DC7-1DD1-C76B-1695-D28D37BAD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97" name="Rectangle 38">
                <a:extLst>
                  <a:ext uri="{FF2B5EF4-FFF2-40B4-BE49-F238E27FC236}">
                    <a16:creationId xmlns:a16="http://schemas.microsoft.com/office/drawing/2014/main" id="{D760AC98-EF3D-1DAF-E348-3B1C706DA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98" name="Rectangle 39">
                <a:extLst>
                  <a:ext uri="{FF2B5EF4-FFF2-40B4-BE49-F238E27FC236}">
                    <a16:creationId xmlns:a16="http://schemas.microsoft.com/office/drawing/2014/main" id="{74B2FE8F-8FF3-4BC0-B57D-06A43A21E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99" name="Rectangle 40">
                <a:extLst>
                  <a:ext uri="{FF2B5EF4-FFF2-40B4-BE49-F238E27FC236}">
                    <a16:creationId xmlns:a16="http://schemas.microsoft.com/office/drawing/2014/main" id="{027AF2F3-2A86-CAFC-A602-E0115A086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100" name="Freeform 41">
                <a:extLst>
                  <a:ext uri="{FF2B5EF4-FFF2-40B4-BE49-F238E27FC236}">
                    <a16:creationId xmlns:a16="http://schemas.microsoft.com/office/drawing/2014/main" id="{1BAA1AB9-1397-495E-E982-8F7421073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B53B8713-8C87-9C3F-0745-9BE328F3B9F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89" name="Group 23">
              <a:extLst>
                <a:ext uri="{FF2B5EF4-FFF2-40B4-BE49-F238E27FC236}">
                  <a16:creationId xmlns:a16="http://schemas.microsoft.com/office/drawing/2014/main" id="{33EC2608-442C-94C5-27BF-027DEBCAC4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90" name="Freeform 24">
                <a:extLst>
                  <a:ext uri="{FF2B5EF4-FFF2-40B4-BE49-F238E27FC236}">
                    <a16:creationId xmlns:a16="http://schemas.microsoft.com/office/drawing/2014/main" id="{8D3D0D71-BC01-1DAF-B93E-14BC89354F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91" name="Freeform 25">
                <a:extLst>
                  <a:ext uri="{FF2B5EF4-FFF2-40B4-BE49-F238E27FC236}">
                    <a16:creationId xmlns:a16="http://schemas.microsoft.com/office/drawing/2014/main" id="{D42A06C9-2707-A97B-E7DF-1C4762F626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92" name="Freeform 26">
                <a:extLst>
                  <a:ext uri="{FF2B5EF4-FFF2-40B4-BE49-F238E27FC236}">
                    <a16:creationId xmlns:a16="http://schemas.microsoft.com/office/drawing/2014/main" id="{6091FB84-2E1C-26C6-B926-C6FDCAA78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93" name="Freeform 27">
                <a:extLst>
                  <a:ext uri="{FF2B5EF4-FFF2-40B4-BE49-F238E27FC236}">
                    <a16:creationId xmlns:a16="http://schemas.microsoft.com/office/drawing/2014/main" id="{9266E43E-AE38-16A8-AC33-9C66128F9B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94" name="Freeform 28">
                <a:extLst>
                  <a:ext uri="{FF2B5EF4-FFF2-40B4-BE49-F238E27FC236}">
                    <a16:creationId xmlns:a16="http://schemas.microsoft.com/office/drawing/2014/main" id="{C817BF3D-5063-B89B-D62C-65B5F302A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F7A5E88A-9FC9-A8A2-33CA-23B550FEBF86}"/>
              </a:ext>
            </a:extLst>
          </p:cNvPr>
          <p:cNvGraphicFramePr>
            <a:graphicFrameLocks noGrp="1"/>
          </p:cNvGraphicFramePr>
          <p:nvPr/>
        </p:nvGraphicFramePr>
        <p:xfrm>
          <a:off x="598547" y="1879398"/>
          <a:ext cx="72319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106" name="그림 105">
            <a:extLst>
              <a:ext uri="{FF2B5EF4-FFF2-40B4-BE49-F238E27FC236}">
                <a16:creationId xmlns:a16="http://schemas.microsoft.com/office/drawing/2014/main" id="{9D70F84C-D3ED-87B1-436D-8874240C2E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26F7A6DD-C6DE-3B6A-7CA6-495B519904DE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266993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57E7F69C-FD60-4E2C-2B9A-4749F8AE1222}"/>
              </a:ext>
            </a:extLst>
          </p:cNvPr>
          <p:cNvSpPr/>
          <p:nvPr/>
        </p:nvSpPr>
        <p:spPr>
          <a:xfrm>
            <a:off x="2243029" y="2201497"/>
            <a:ext cx="2669935" cy="26699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프로젝트</a:t>
            </a:r>
            <a:endParaRPr lang="en-US" altLang="ko-KR" sz="24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24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결론</a:t>
            </a:r>
            <a:endParaRPr lang="en-US" altLang="ko-KR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C37B4ACD-EA63-7FD5-6942-D58C149EB31E}"/>
              </a:ext>
            </a:extLst>
          </p:cNvPr>
          <p:cNvSpPr/>
          <p:nvPr/>
        </p:nvSpPr>
        <p:spPr>
          <a:xfrm>
            <a:off x="5664143" y="987914"/>
            <a:ext cx="1558197" cy="1558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8BB8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프로젝트평가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D8FB358-4EE4-8992-E1E1-9DF15DF584A4}"/>
              </a:ext>
            </a:extLst>
          </p:cNvPr>
          <p:cNvSpPr/>
          <p:nvPr/>
        </p:nvSpPr>
        <p:spPr>
          <a:xfrm>
            <a:off x="6879231" y="2649901"/>
            <a:ext cx="1558197" cy="1558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8BB8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기대효과</a:t>
            </a:r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591021E-27F1-72D1-CFC8-A531730DE8D3}"/>
              </a:ext>
            </a:extLst>
          </p:cNvPr>
          <p:cNvSpPr/>
          <p:nvPr/>
        </p:nvSpPr>
        <p:spPr>
          <a:xfrm>
            <a:off x="5595915" y="4495533"/>
            <a:ext cx="1558197" cy="1558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8BB8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미래전망</a:t>
            </a:r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ADCF317-9D44-D818-D97E-3513837624C4}"/>
              </a:ext>
            </a:extLst>
          </p:cNvPr>
          <p:cNvCxnSpPr>
            <a:cxnSpLocks/>
          </p:cNvCxnSpPr>
          <p:nvPr/>
        </p:nvCxnSpPr>
        <p:spPr>
          <a:xfrm flipV="1">
            <a:off x="4607561" y="2097418"/>
            <a:ext cx="1158239" cy="55248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0FBDF323-6BA8-925D-6ACB-CD244C07EA1A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4936454" y="3429000"/>
            <a:ext cx="1942777" cy="1074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B4FF42E1-E79A-BD3F-4028-1D71F7CCE154}"/>
              </a:ext>
            </a:extLst>
          </p:cNvPr>
          <p:cNvCxnSpPr>
            <a:cxnSpLocks/>
          </p:cNvCxnSpPr>
          <p:nvPr/>
        </p:nvCxnSpPr>
        <p:spPr>
          <a:xfrm>
            <a:off x="4607561" y="4418316"/>
            <a:ext cx="1056582" cy="45311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7973519" y="564725"/>
            <a:ext cx="2474752" cy="140494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거리</a:t>
            </a:r>
            <a:r>
              <a:rPr lang="en-US" altLang="ko-KR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/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밀도 기반 </a:t>
            </a:r>
            <a:r>
              <a:rPr lang="ko-KR" altLang="en-US" sz="1200" dirty="0" err="1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이상탐지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모델</a:t>
            </a:r>
            <a:r>
              <a:rPr lang="en-US" altLang="ko-KR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(KNN/LOF)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을 이용해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비정상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사이클을 자동으로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찾아내고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기록하는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err="1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체킹</a:t>
            </a:r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모델을 성공적으로 생성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9281417" y="2649901"/>
            <a:ext cx="2474752" cy="140494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자동으로 이상 사이클을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분류하고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기록함으로써</a:t>
            </a:r>
            <a:r>
              <a:rPr lang="en-US" altLang="ko-KR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,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차후 </a:t>
            </a:r>
            <a:r>
              <a:rPr lang="ko-KR" altLang="en-US" sz="1200" dirty="0" err="1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예지보전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모델 생성에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기반을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마련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8313757" y="4933408"/>
            <a:ext cx="2474752" cy="140494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문제 상황에 대한 사이클을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정확히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기록한다면</a:t>
            </a:r>
            <a:r>
              <a:rPr lang="en-US" altLang="ko-KR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,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더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효과적인 </a:t>
            </a:r>
            <a:r>
              <a:rPr lang="ko-KR" altLang="en-US" sz="1200" dirty="0" err="1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예지보전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모델을 만들 수 있을 것으로 기대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ADCF317-9D44-D818-D97E-3513837624C4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7155518" y="1267200"/>
            <a:ext cx="818001" cy="2278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ADCF317-9D44-D818-D97E-3513837624C4}"/>
              </a:ext>
            </a:extLst>
          </p:cNvPr>
          <p:cNvCxnSpPr>
            <a:cxnSpLocks/>
            <a:stCxn id="111" idx="6"/>
            <a:endCxn id="50" idx="1"/>
          </p:cNvCxnSpPr>
          <p:nvPr/>
        </p:nvCxnSpPr>
        <p:spPr>
          <a:xfrm flipV="1">
            <a:off x="8437428" y="3352376"/>
            <a:ext cx="843989" cy="7662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ADCF317-9D44-D818-D97E-3513837624C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076382" y="5603146"/>
            <a:ext cx="1237375" cy="32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28"/>
          <a:stretch/>
        </p:blipFill>
        <p:spPr>
          <a:xfrm>
            <a:off x="1" y="-72571"/>
            <a:ext cx="12192000" cy="6944082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3568322" y="3002157"/>
            <a:ext cx="582082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6000" b="1" i="1" kern="0" dirty="0">
                <a:ln w="9525">
                  <a:noFill/>
                </a:ln>
                <a:solidFill>
                  <a:schemeClr val="bg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결론 및 기대효과</a:t>
            </a:r>
            <a:endParaRPr lang="en-US" altLang="ko-KR" sz="6000" b="1" i="1" kern="0" dirty="0">
              <a:ln w="9525">
                <a:noFill/>
              </a:ln>
              <a:solidFill>
                <a:schemeClr val="bg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14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kern="0" dirty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결론 및 기대효과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0" name="모서리가 둥근 직사각형 4">
            <a:extLst>
              <a:ext uri="{FF2B5EF4-FFF2-40B4-BE49-F238E27FC236}">
                <a16:creationId xmlns:a16="http://schemas.microsoft.com/office/drawing/2014/main" id="{82A6A34F-14C2-2853-9AE4-670F2B87020F}"/>
              </a:ext>
            </a:extLst>
          </p:cNvPr>
          <p:cNvSpPr/>
          <p:nvPr/>
        </p:nvSpPr>
        <p:spPr>
          <a:xfrm>
            <a:off x="166117" y="4697411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46624FC-D398-A825-1E21-6173DCDFB1B5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A47C8596-303A-A758-D287-3FF17F4CE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69" name="자유형 23">
              <a:extLst>
                <a:ext uri="{FF2B5EF4-FFF2-40B4-BE49-F238E27FC236}">
                  <a16:creationId xmlns:a16="http://schemas.microsoft.com/office/drawing/2014/main" id="{D8BE55C7-28BE-68AD-3AF1-B43386622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0" name="말풍선: 타원형 79">
              <a:extLst>
                <a:ext uri="{FF2B5EF4-FFF2-40B4-BE49-F238E27FC236}">
                  <a16:creationId xmlns:a16="http://schemas.microsoft.com/office/drawing/2014/main" id="{951233A2-8BDE-7EAF-B514-1F65D81E95B8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2" name="하트 81">
              <a:extLst>
                <a:ext uri="{FF2B5EF4-FFF2-40B4-BE49-F238E27FC236}">
                  <a16:creationId xmlns:a16="http://schemas.microsoft.com/office/drawing/2014/main" id="{D1042713-7A05-E7D9-52C0-D5F65733E9A9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85" name="Group 16">
              <a:extLst>
                <a:ext uri="{FF2B5EF4-FFF2-40B4-BE49-F238E27FC236}">
                  <a16:creationId xmlns:a16="http://schemas.microsoft.com/office/drawing/2014/main" id="{708A4ECD-DD46-57C2-C0B1-B81483FE413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101" name="Freeform 17">
                <a:extLst>
                  <a:ext uri="{FF2B5EF4-FFF2-40B4-BE49-F238E27FC236}">
                    <a16:creationId xmlns:a16="http://schemas.microsoft.com/office/drawing/2014/main" id="{DB505EF0-B413-91DE-7A24-3B3C8CEF66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102" name="Freeform 18">
                <a:extLst>
                  <a:ext uri="{FF2B5EF4-FFF2-40B4-BE49-F238E27FC236}">
                    <a16:creationId xmlns:a16="http://schemas.microsoft.com/office/drawing/2014/main" id="{3013D659-085A-A9FB-7CC7-E872C4D160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103" name="Freeform 19">
                <a:extLst>
                  <a:ext uri="{FF2B5EF4-FFF2-40B4-BE49-F238E27FC236}">
                    <a16:creationId xmlns:a16="http://schemas.microsoft.com/office/drawing/2014/main" id="{B0BD0AD6-540B-E080-5457-4E6975BE61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104" name="Freeform 20">
                <a:extLst>
                  <a:ext uri="{FF2B5EF4-FFF2-40B4-BE49-F238E27FC236}">
                    <a16:creationId xmlns:a16="http://schemas.microsoft.com/office/drawing/2014/main" id="{4C311DFF-F547-2BDB-3484-C8B0AE809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86" name="자유형 32">
              <a:extLst>
                <a:ext uri="{FF2B5EF4-FFF2-40B4-BE49-F238E27FC236}">
                  <a16:creationId xmlns:a16="http://schemas.microsoft.com/office/drawing/2014/main" id="{92FF9CD2-FA55-2271-A21B-0B11B198D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87" name="Group 36">
              <a:extLst>
                <a:ext uri="{FF2B5EF4-FFF2-40B4-BE49-F238E27FC236}">
                  <a16:creationId xmlns:a16="http://schemas.microsoft.com/office/drawing/2014/main" id="{692440CF-492F-1712-77B8-DF2D877E02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96" name="Freeform 37">
                <a:extLst>
                  <a:ext uri="{FF2B5EF4-FFF2-40B4-BE49-F238E27FC236}">
                    <a16:creationId xmlns:a16="http://schemas.microsoft.com/office/drawing/2014/main" id="{593A4DC7-1DD1-C76B-1695-D28D37BAD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97" name="Rectangle 38">
                <a:extLst>
                  <a:ext uri="{FF2B5EF4-FFF2-40B4-BE49-F238E27FC236}">
                    <a16:creationId xmlns:a16="http://schemas.microsoft.com/office/drawing/2014/main" id="{D760AC98-EF3D-1DAF-E348-3B1C706DA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98" name="Rectangle 39">
                <a:extLst>
                  <a:ext uri="{FF2B5EF4-FFF2-40B4-BE49-F238E27FC236}">
                    <a16:creationId xmlns:a16="http://schemas.microsoft.com/office/drawing/2014/main" id="{74B2FE8F-8FF3-4BC0-B57D-06A43A21E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99" name="Rectangle 40">
                <a:extLst>
                  <a:ext uri="{FF2B5EF4-FFF2-40B4-BE49-F238E27FC236}">
                    <a16:creationId xmlns:a16="http://schemas.microsoft.com/office/drawing/2014/main" id="{027AF2F3-2A86-CAFC-A602-E0115A086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100" name="Freeform 41">
                <a:extLst>
                  <a:ext uri="{FF2B5EF4-FFF2-40B4-BE49-F238E27FC236}">
                    <a16:creationId xmlns:a16="http://schemas.microsoft.com/office/drawing/2014/main" id="{1BAA1AB9-1397-495E-E982-8F7421073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B53B8713-8C87-9C3F-0745-9BE328F3B9F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89" name="Group 23">
              <a:extLst>
                <a:ext uri="{FF2B5EF4-FFF2-40B4-BE49-F238E27FC236}">
                  <a16:creationId xmlns:a16="http://schemas.microsoft.com/office/drawing/2014/main" id="{33EC2608-442C-94C5-27BF-027DEBCAC4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90" name="Freeform 24">
                <a:extLst>
                  <a:ext uri="{FF2B5EF4-FFF2-40B4-BE49-F238E27FC236}">
                    <a16:creationId xmlns:a16="http://schemas.microsoft.com/office/drawing/2014/main" id="{8D3D0D71-BC01-1DAF-B93E-14BC89354F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91" name="Freeform 25">
                <a:extLst>
                  <a:ext uri="{FF2B5EF4-FFF2-40B4-BE49-F238E27FC236}">
                    <a16:creationId xmlns:a16="http://schemas.microsoft.com/office/drawing/2014/main" id="{D42A06C9-2707-A97B-E7DF-1C4762F626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92" name="Freeform 26">
                <a:extLst>
                  <a:ext uri="{FF2B5EF4-FFF2-40B4-BE49-F238E27FC236}">
                    <a16:creationId xmlns:a16="http://schemas.microsoft.com/office/drawing/2014/main" id="{6091FB84-2E1C-26C6-B926-C6FDCAA78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93" name="Freeform 27">
                <a:extLst>
                  <a:ext uri="{FF2B5EF4-FFF2-40B4-BE49-F238E27FC236}">
                    <a16:creationId xmlns:a16="http://schemas.microsoft.com/office/drawing/2014/main" id="{9266E43E-AE38-16A8-AC33-9C66128F9B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94" name="Freeform 28">
                <a:extLst>
                  <a:ext uri="{FF2B5EF4-FFF2-40B4-BE49-F238E27FC236}">
                    <a16:creationId xmlns:a16="http://schemas.microsoft.com/office/drawing/2014/main" id="{C817BF3D-5063-B89B-D62C-65B5F302A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F7A5E88A-9FC9-A8A2-33CA-23B550FEB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906701"/>
              </p:ext>
            </p:extLst>
          </p:nvPr>
        </p:nvGraphicFramePr>
        <p:xfrm>
          <a:off x="598547" y="1879398"/>
          <a:ext cx="773467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106" name="그림 105">
            <a:extLst>
              <a:ext uri="{FF2B5EF4-FFF2-40B4-BE49-F238E27FC236}">
                <a16:creationId xmlns:a16="http://schemas.microsoft.com/office/drawing/2014/main" id="{9D70F84C-D3ED-87B1-436D-8874240C2E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26F7A6DD-C6DE-3B6A-7CA6-495B519904DE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266993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57E7F69C-FD60-4E2C-2B9A-4749F8AE1222}"/>
              </a:ext>
            </a:extLst>
          </p:cNvPr>
          <p:cNvSpPr/>
          <p:nvPr/>
        </p:nvSpPr>
        <p:spPr>
          <a:xfrm>
            <a:off x="2243029" y="2201497"/>
            <a:ext cx="2669935" cy="26699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프로젝트</a:t>
            </a:r>
            <a:endParaRPr lang="en-US" altLang="ko-KR" sz="24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24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결론</a:t>
            </a:r>
            <a:endParaRPr lang="en-US" altLang="ko-KR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C37B4ACD-EA63-7FD5-6942-D58C149EB31E}"/>
              </a:ext>
            </a:extLst>
          </p:cNvPr>
          <p:cNvSpPr/>
          <p:nvPr/>
        </p:nvSpPr>
        <p:spPr>
          <a:xfrm>
            <a:off x="5664143" y="987914"/>
            <a:ext cx="1558197" cy="1558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8BB8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프로젝트평가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D8FB358-4EE4-8992-E1E1-9DF15DF584A4}"/>
              </a:ext>
            </a:extLst>
          </p:cNvPr>
          <p:cNvSpPr/>
          <p:nvPr/>
        </p:nvSpPr>
        <p:spPr>
          <a:xfrm>
            <a:off x="6879231" y="2649901"/>
            <a:ext cx="1558197" cy="1558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8BB8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기대효과</a:t>
            </a:r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591021E-27F1-72D1-CFC8-A531730DE8D3}"/>
              </a:ext>
            </a:extLst>
          </p:cNvPr>
          <p:cNvSpPr/>
          <p:nvPr/>
        </p:nvSpPr>
        <p:spPr>
          <a:xfrm>
            <a:off x="5595915" y="4495533"/>
            <a:ext cx="1558197" cy="1558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8BB8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미래전망</a:t>
            </a:r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ADCF317-9D44-D818-D97E-3513837624C4}"/>
              </a:ext>
            </a:extLst>
          </p:cNvPr>
          <p:cNvCxnSpPr>
            <a:cxnSpLocks/>
          </p:cNvCxnSpPr>
          <p:nvPr/>
        </p:nvCxnSpPr>
        <p:spPr>
          <a:xfrm flipV="1">
            <a:off x="4607561" y="2097418"/>
            <a:ext cx="1158239" cy="55248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0FBDF323-6BA8-925D-6ACB-CD244C07EA1A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4936454" y="3429000"/>
            <a:ext cx="1942777" cy="1074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B4FF42E1-E79A-BD3F-4028-1D71F7CCE154}"/>
              </a:ext>
            </a:extLst>
          </p:cNvPr>
          <p:cNvCxnSpPr>
            <a:cxnSpLocks/>
          </p:cNvCxnSpPr>
          <p:nvPr/>
        </p:nvCxnSpPr>
        <p:spPr>
          <a:xfrm>
            <a:off x="4607561" y="4418316"/>
            <a:ext cx="1056582" cy="45311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7973519" y="564725"/>
            <a:ext cx="2474752" cy="140494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거리</a:t>
            </a:r>
            <a:r>
              <a:rPr lang="en-US" altLang="ko-KR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/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밀도 기반 </a:t>
            </a:r>
            <a:r>
              <a:rPr lang="ko-KR" altLang="en-US" sz="1200" dirty="0" err="1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이상탐지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모델</a:t>
            </a:r>
            <a:r>
              <a:rPr lang="en-US" altLang="ko-KR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(KNN/LOF)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을 이용해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비정상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사이클을 자동으로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찾아내고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기록하는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err="1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체킹</a:t>
            </a:r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모델을 성공적으로 생성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9281417" y="2649901"/>
            <a:ext cx="2474752" cy="140494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자동으로 이상 사이클을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분류하고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기록함으로써</a:t>
            </a:r>
            <a:r>
              <a:rPr lang="en-US" altLang="ko-KR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,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차후 </a:t>
            </a:r>
            <a:r>
              <a:rPr lang="ko-KR" altLang="en-US" sz="1200" dirty="0" err="1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예지보전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모델 생성에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기반을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마련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8313757" y="4933408"/>
            <a:ext cx="2474752" cy="140494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문제 상황에 대한 사이클을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정확히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기록한다면</a:t>
            </a:r>
            <a:r>
              <a:rPr lang="en-US" altLang="ko-KR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,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더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효과적인 </a:t>
            </a:r>
            <a:r>
              <a:rPr lang="ko-KR" altLang="en-US" sz="1200" dirty="0" err="1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예지보전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모델을 만들 수 있을 것으로 기대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ADCF317-9D44-D818-D97E-3513837624C4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7155518" y="1267200"/>
            <a:ext cx="818001" cy="2278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ADCF317-9D44-D818-D97E-3513837624C4}"/>
              </a:ext>
            </a:extLst>
          </p:cNvPr>
          <p:cNvCxnSpPr>
            <a:cxnSpLocks/>
            <a:stCxn id="111" idx="6"/>
            <a:endCxn id="50" idx="1"/>
          </p:cNvCxnSpPr>
          <p:nvPr/>
        </p:nvCxnSpPr>
        <p:spPr>
          <a:xfrm flipV="1">
            <a:off x="8437428" y="3352376"/>
            <a:ext cx="843989" cy="7662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ADCF317-9D44-D818-D97E-3513837624C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076382" y="5603146"/>
            <a:ext cx="1237375" cy="32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31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84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5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kern="0" dirty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결론 및 기대효과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A75284B-CBFA-4EC2-85C1-5AFB88B8951A}"/>
              </a:ext>
            </a:extLst>
          </p:cNvPr>
          <p:cNvSpPr/>
          <p:nvPr/>
        </p:nvSpPr>
        <p:spPr>
          <a:xfrm>
            <a:off x="3688189" y="6998497"/>
            <a:ext cx="5722356" cy="21536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 smtClean="0">
                <a:solidFill>
                  <a:srgbClr val="4D4E8E"/>
                </a:solidFill>
                <a:latin typeface="BankGothic Md BT" panose="020B0807020203060204" pitchFamily="34" charset="0"/>
                <a:ea typeface="하남다움체 본문" panose="00000503000000020004" pitchFamily="2" charset="-127"/>
              </a:rPr>
              <a:t>Data </a:t>
            </a:r>
            <a:r>
              <a:rPr lang="en-US" altLang="ko-KR" sz="3000" b="1" dirty="0">
                <a:solidFill>
                  <a:srgbClr val="4D4E8E"/>
                </a:solidFill>
                <a:latin typeface="BankGothic Md BT" panose="020B0807020203060204" pitchFamily="34" charset="0"/>
                <a:ea typeface="하남다움체 본문" panose="00000503000000020004" pitchFamily="2" charset="-127"/>
              </a:rPr>
              <a:t>Preprocessing </a:t>
            </a:r>
            <a:endParaRPr lang="en-US" altLang="ko-KR" sz="3000" b="1" dirty="0" smtClean="0">
              <a:solidFill>
                <a:srgbClr val="4D4E8E"/>
              </a:solidFill>
              <a:latin typeface="BankGothic Md BT" panose="020B0807020203060204" pitchFamily="34" charset="0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BAEK Jong-Hwan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KIM </a:t>
            </a:r>
            <a:r>
              <a:rPr lang="en-US" altLang="ko-KR" sz="2000" b="1" dirty="0" err="1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Seung-Gi</a:t>
            </a:r>
            <a:endParaRPr lang="en-US" altLang="ko-KR" sz="2000" b="1" dirty="0" smtClean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PARK Sang-</a:t>
            </a:r>
            <a:r>
              <a:rPr lang="en-US" altLang="ko-KR" sz="2000" b="1" dirty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J</a:t>
            </a:r>
            <a:r>
              <a:rPr lang="en-US" altLang="ko-KR" sz="2000" b="1" dirty="0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ae</a:t>
            </a:r>
          </a:p>
          <a:p>
            <a:pPr algn="ctr">
              <a:lnSpc>
                <a:spcPct val="150000"/>
              </a:lnSpc>
            </a:pPr>
            <a:endParaRPr lang="en-US" altLang="ko-KR" sz="3000" b="1" dirty="0" smtClean="0">
              <a:solidFill>
                <a:srgbClr val="4D4E8E"/>
              </a:solidFill>
              <a:latin typeface="BankGothic Md BT" panose="020B0807020203060204" pitchFamily="34" charset="0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b="1" dirty="0" smtClean="0">
                <a:solidFill>
                  <a:srgbClr val="4D4E8E"/>
                </a:solidFill>
                <a:latin typeface="BankGothic Md BT" panose="020B0807020203060204" pitchFamily="34" charset="0"/>
                <a:ea typeface="하남다움체 본문" panose="00000503000000020004" pitchFamily="2" charset="-127"/>
              </a:rPr>
              <a:t>EDA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BAEK Jong-Hwan</a:t>
            </a: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KIM </a:t>
            </a:r>
            <a:r>
              <a:rPr lang="en-US" altLang="ko-KR" sz="2000" b="1" dirty="0" err="1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Seung-Gi</a:t>
            </a: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PARK Sang-Jae</a:t>
            </a: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000" b="1" dirty="0" smtClean="0">
              <a:solidFill>
                <a:srgbClr val="4D4E8E"/>
              </a:solidFill>
              <a:latin typeface="BankGothic Md BT" panose="020B0807020203060204" pitchFamily="34" charset="0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b="1" dirty="0" smtClean="0">
                <a:solidFill>
                  <a:srgbClr val="4D4E8E"/>
                </a:solidFill>
                <a:latin typeface="BankGothic Md BT" panose="020B0807020203060204" pitchFamily="34" charset="0"/>
                <a:ea typeface="하남다움체 본문" panose="00000503000000020004" pitchFamily="2" charset="-127"/>
              </a:rPr>
              <a:t>Modeling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BAEK </a:t>
            </a:r>
            <a:r>
              <a:rPr lang="en-US" altLang="ko-KR" sz="2000" b="1" dirty="0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Jong-Hwan</a:t>
            </a: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PARK </a:t>
            </a:r>
            <a:r>
              <a:rPr lang="en-US" altLang="ko-KR" sz="2000" b="1" dirty="0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Sang-Jae</a:t>
            </a: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000" b="1" dirty="0" smtClean="0">
              <a:solidFill>
                <a:srgbClr val="4D4E8E"/>
              </a:solidFill>
              <a:latin typeface="BankGothic Md BT" panose="020B0807020203060204" pitchFamily="34" charset="0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b="1" dirty="0" smtClean="0">
                <a:solidFill>
                  <a:srgbClr val="4D4E8E"/>
                </a:solidFill>
                <a:latin typeface="BankGothic Md BT" panose="020B0807020203060204" pitchFamily="34" charset="0"/>
                <a:ea typeface="하남다움체 본문" panose="00000503000000020004" pitchFamily="2" charset="-127"/>
              </a:rPr>
              <a:t>PPT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BAEK Jong-Hwan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PARK Sang-Jae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KIM </a:t>
            </a:r>
            <a:r>
              <a:rPr lang="en-US" altLang="ko-KR" sz="2000" b="1" dirty="0" err="1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Seung-Gi</a:t>
            </a: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000" b="1" dirty="0" smtClean="0">
              <a:solidFill>
                <a:srgbClr val="4D4E8E"/>
              </a:solidFill>
              <a:latin typeface="BankGothic Md BT" panose="020B0807020203060204" pitchFamily="34" charset="0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b="1" dirty="0" smtClean="0">
                <a:solidFill>
                  <a:srgbClr val="4D4E8E"/>
                </a:solidFill>
                <a:latin typeface="BankGothic Md BT" panose="020B0807020203060204" pitchFamily="34" charset="0"/>
                <a:ea typeface="하남다움체 본문" panose="00000503000000020004" pitchFamily="2" charset="-127"/>
              </a:rPr>
              <a:t>Presenter</a:t>
            </a:r>
            <a:r>
              <a:rPr lang="ko-KR" altLang="en-US" sz="3000" b="1" dirty="0" smtClean="0">
                <a:solidFill>
                  <a:srgbClr val="4D4E8E"/>
                </a:solidFill>
                <a:latin typeface="BankGothic Md BT" panose="020B0807020203060204" pitchFamily="34" charset="0"/>
                <a:ea typeface="하남다움체 본문" panose="00000503000000020004" pitchFamily="2" charset="-127"/>
              </a:rPr>
              <a:t> </a:t>
            </a:r>
            <a:r>
              <a:rPr lang="en-US" altLang="ko-KR" sz="3000" b="1" dirty="0" smtClean="0">
                <a:solidFill>
                  <a:srgbClr val="4D4E8E"/>
                </a:solidFill>
                <a:latin typeface="BankGothic Md BT" panose="020B0807020203060204" pitchFamily="34" charset="0"/>
                <a:ea typeface="하남다움체 본문" panose="00000503000000020004" pitchFamily="2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KIM </a:t>
            </a:r>
            <a:r>
              <a:rPr lang="en-US" altLang="ko-KR" sz="2000" b="1" dirty="0" err="1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Seung-Gi</a:t>
            </a:r>
            <a:endParaRPr lang="en-US" altLang="ko-KR" sz="2000" b="1" dirty="0" smtClean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 smtClean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 smtClean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 smtClean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 smtClean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 smtClean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5000" b="1" dirty="0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감사합니다</a:t>
            </a:r>
            <a:r>
              <a:rPr lang="en-US" altLang="ko-KR" sz="5000" b="1" dirty="0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.</a:t>
            </a:r>
            <a:endParaRPr lang="en-US" altLang="ko-KR" sz="5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No Q&amp;A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9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Enjoy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</a:t>
            </a:r>
            <a:r>
              <a:rPr lang="en-US" altLang="ko-KR" sz="9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y</a:t>
            </a:r>
            <a:r>
              <a:rPr lang="ko-KR" altLang="en-US" sz="9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our</a:t>
            </a: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</a:t>
            </a:r>
            <a:r>
              <a:rPr lang="en-US" altLang="ko-KR" sz="9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life</a:t>
            </a:r>
            <a:br>
              <a:rPr lang="en-US" altLang="ko-KR" sz="9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</a:br>
            <a:r>
              <a:rPr lang="en-US" altLang="ko-KR" sz="9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sincerely,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 smtClean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9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.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78" name="자유형 55">
            <a:extLst>
              <a:ext uri="{FF2B5EF4-FFF2-40B4-BE49-F238E27FC236}">
                <a16:creationId xmlns:a16="http://schemas.microsoft.com/office/drawing/2014/main" id="{2A46C64E-505C-4E18-BCE8-79D046128691}"/>
              </a:ext>
            </a:extLst>
          </p:cNvPr>
          <p:cNvSpPr/>
          <p:nvPr/>
        </p:nvSpPr>
        <p:spPr>
          <a:xfrm>
            <a:off x="2517793" y="3788728"/>
            <a:ext cx="73025" cy="85725"/>
          </a:xfrm>
          <a:custGeom>
            <a:avLst/>
            <a:gdLst>
              <a:gd name="connsiteX0" fmla="*/ 0 w 73025"/>
              <a:gd name="connsiteY0" fmla="*/ 31750 h 85725"/>
              <a:gd name="connsiteX1" fmla="*/ 31750 w 73025"/>
              <a:gd name="connsiteY1" fmla="*/ 85725 h 85725"/>
              <a:gd name="connsiteX2" fmla="*/ 73025 w 73025"/>
              <a:gd name="connsiteY2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" h="85725">
                <a:moveTo>
                  <a:pt x="0" y="31750"/>
                </a:moveTo>
                <a:lnTo>
                  <a:pt x="31750" y="85725"/>
                </a:lnTo>
                <a:lnTo>
                  <a:pt x="73025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2" name="모서리가 둥근 직사각형 4">
            <a:extLst>
              <a:ext uri="{FF2B5EF4-FFF2-40B4-BE49-F238E27FC236}">
                <a16:creationId xmlns:a16="http://schemas.microsoft.com/office/drawing/2014/main" id="{82A6A34F-14C2-2853-9AE4-670F2B87020F}"/>
              </a:ext>
            </a:extLst>
          </p:cNvPr>
          <p:cNvSpPr/>
          <p:nvPr/>
        </p:nvSpPr>
        <p:spPr>
          <a:xfrm>
            <a:off x="166117" y="5242696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46624FC-D398-A825-1E21-6173DCDFB1B5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A47C8596-303A-A758-D287-3FF17F4CE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55" name="자유형 23">
              <a:extLst>
                <a:ext uri="{FF2B5EF4-FFF2-40B4-BE49-F238E27FC236}">
                  <a16:creationId xmlns:a16="http://schemas.microsoft.com/office/drawing/2014/main" id="{D8BE55C7-28BE-68AD-3AF1-B43386622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56" name="말풍선: 타원형 79">
              <a:extLst>
                <a:ext uri="{FF2B5EF4-FFF2-40B4-BE49-F238E27FC236}">
                  <a16:creationId xmlns:a16="http://schemas.microsoft.com/office/drawing/2014/main" id="{951233A2-8BDE-7EAF-B514-1F65D81E95B8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57" name="하트 56">
              <a:extLst>
                <a:ext uri="{FF2B5EF4-FFF2-40B4-BE49-F238E27FC236}">
                  <a16:creationId xmlns:a16="http://schemas.microsoft.com/office/drawing/2014/main" id="{D1042713-7A05-E7D9-52C0-D5F65733E9A9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58" name="Group 16">
              <a:extLst>
                <a:ext uri="{FF2B5EF4-FFF2-40B4-BE49-F238E27FC236}">
                  <a16:creationId xmlns:a16="http://schemas.microsoft.com/office/drawing/2014/main" id="{708A4ECD-DD46-57C2-C0B1-B81483FE413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76" name="Freeform 17">
                <a:extLst>
                  <a:ext uri="{FF2B5EF4-FFF2-40B4-BE49-F238E27FC236}">
                    <a16:creationId xmlns:a16="http://schemas.microsoft.com/office/drawing/2014/main" id="{DB505EF0-B413-91DE-7A24-3B3C8CEF66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77" name="Freeform 18">
                <a:extLst>
                  <a:ext uri="{FF2B5EF4-FFF2-40B4-BE49-F238E27FC236}">
                    <a16:creationId xmlns:a16="http://schemas.microsoft.com/office/drawing/2014/main" id="{3013D659-085A-A9FB-7CC7-E872C4D160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79" name="Freeform 19">
                <a:extLst>
                  <a:ext uri="{FF2B5EF4-FFF2-40B4-BE49-F238E27FC236}">
                    <a16:creationId xmlns:a16="http://schemas.microsoft.com/office/drawing/2014/main" id="{B0BD0AD6-540B-E080-5457-4E6975BE61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0" name="Freeform 20">
                <a:extLst>
                  <a:ext uri="{FF2B5EF4-FFF2-40B4-BE49-F238E27FC236}">
                    <a16:creationId xmlns:a16="http://schemas.microsoft.com/office/drawing/2014/main" id="{4C311DFF-F547-2BDB-3484-C8B0AE809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59" name="자유형 32">
              <a:extLst>
                <a:ext uri="{FF2B5EF4-FFF2-40B4-BE49-F238E27FC236}">
                  <a16:creationId xmlns:a16="http://schemas.microsoft.com/office/drawing/2014/main" id="{92FF9CD2-FA55-2271-A21B-0B11B198D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60" name="Group 36">
              <a:extLst>
                <a:ext uri="{FF2B5EF4-FFF2-40B4-BE49-F238E27FC236}">
                  <a16:creationId xmlns:a16="http://schemas.microsoft.com/office/drawing/2014/main" id="{692440CF-492F-1712-77B8-DF2D877E02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70" name="Freeform 37">
                <a:extLst>
                  <a:ext uri="{FF2B5EF4-FFF2-40B4-BE49-F238E27FC236}">
                    <a16:creationId xmlns:a16="http://schemas.microsoft.com/office/drawing/2014/main" id="{593A4DC7-1DD1-C76B-1695-D28D37BAD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71" name="Rectangle 38">
                <a:extLst>
                  <a:ext uri="{FF2B5EF4-FFF2-40B4-BE49-F238E27FC236}">
                    <a16:creationId xmlns:a16="http://schemas.microsoft.com/office/drawing/2014/main" id="{D760AC98-EF3D-1DAF-E348-3B1C706DA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72" name="Rectangle 39">
                <a:extLst>
                  <a:ext uri="{FF2B5EF4-FFF2-40B4-BE49-F238E27FC236}">
                    <a16:creationId xmlns:a16="http://schemas.microsoft.com/office/drawing/2014/main" id="{74B2FE8F-8FF3-4BC0-B57D-06A43A21E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73" name="Rectangle 40">
                <a:extLst>
                  <a:ext uri="{FF2B5EF4-FFF2-40B4-BE49-F238E27FC236}">
                    <a16:creationId xmlns:a16="http://schemas.microsoft.com/office/drawing/2014/main" id="{027AF2F3-2A86-CAFC-A602-E0115A086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74" name="Freeform 41">
                <a:extLst>
                  <a:ext uri="{FF2B5EF4-FFF2-40B4-BE49-F238E27FC236}">
                    <a16:creationId xmlns:a16="http://schemas.microsoft.com/office/drawing/2014/main" id="{1BAA1AB9-1397-495E-E982-8F7421073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B53B8713-8C87-9C3F-0745-9BE328F3B9F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64" name="Group 23">
              <a:extLst>
                <a:ext uri="{FF2B5EF4-FFF2-40B4-BE49-F238E27FC236}">
                  <a16:creationId xmlns:a16="http://schemas.microsoft.com/office/drawing/2014/main" id="{33EC2608-442C-94C5-27BF-027DEBCAC4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65" name="Freeform 24">
                <a:extLst>
                  <a:ext uri="{FF2B5EF4-FFF2-40B4-BE49-F238E27FC236}">
                    <a16:creationId xmlns:a16="http://schemas.microsoft.com/office/drawing/2014/main" id="{8D3D0D71-BC01-1DAF-B93E-14BC89354F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66" name="Freeform 25">
                <a:extLst>
                  <a:ext uri="{FF2B5EF4-FFF2-40B4-BE49-F238E27FC236}">
                    <a16:creationId xmlns:a16="http://schemas.microsoft.com/office/drawing/2014/main" id="{D42A06C9-2707-A97B-E7DF-1C4762F626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67" name="Freeform 26">
                <a:extLst>
                  <a:ext uri="{FF2B5EF4-FFF2-40B4-BE49-F238E27FC236}">
                    <a16:creationId xmlns:a16="http://schemas.microsoft.com/office/drawing/2014/main" id="{6091FB84-2E1C-26C6-B926-C6FDCAA78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68" name="Freeform 27">
                <a:extLst>
                  <a:ext uri="{FF2B5EF4-FFF2-40B4-BE49-F238E27FC236}">
                    <a16:creationId xmlns:a16="http://schemas.microsoft.com/office/drawing/2014/main" id="{9266E43E-AE38-16A8-AC33-9C66128F9B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69" name="Freeform 28">
                <a:extLst>
                  <a:ext uri="{FF2B5EF4-FFF2-40B4-BE49-F238E27FC236}">
                    <a16:creationId xmlns:a16="http://schemas.microsoft.com/office/drawing/2014/main" id="{C817BF3D-5063-B89B-D62C-65B5F302A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F7A5E88A-9FC9-A8A2-33CA-23B550FEB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575384"/>
              </p:ext>
            </p:extLst>
          </p:nvPr>
        </p:nvGraphicFramePr>
        <p:xfrm>
          <a:off x="598547" y="1879398"/>
          <a:ext cx="773467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Ending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82" name="그림 81">
            <a:extLst>
              <a:ext uri="{FF2B5EF4-FFF2-40B4-BE49-F238E27FC236}">
                <a16:creationId xmlns:a16="http://schemas.microsoft.com/office/drawing/2014/main" id="{9D70F84C-D3ED-87B1-436D-8874240C2E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0.01654 -2.7516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-13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6511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kern="0" dirty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데이터</a:t>
              </a:r>
              <a:r>
                <a:rPr lang="en-US" altLang="ko-KR" sz="2000" b="1" i="1" kern="0" dirty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 </a:t>
              </a:r>
              <a:r>
                <a:rPr lang="ko-KR" altLang="en-US" sz="2000" b="1" i="1" kern="0" dirty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설명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2" name="모서리가 둥근 직사각형 4">
            <a:extLst>
              <a:ext uri="{FF2B5EF4-FFF2-40B4-BE49-F238E27FC236}">
                <a16:creationId xmlns:a16="http://schemas.microsoft.com/office/drawing/2014/main" id="{958D517B-B829-8389-7452-D020801C68B2}"/>
              </a:ext>
            </a:extLst>
          </p:cNvPr>
          <p:cNvSpPr/>
          <p:nvPr/>
        </p:nvSpPr>
        <p:spPr>
          <a:xfrm>
            <a:off x="166117" y="2470746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6D7E0EF-9A47-79DA-7C6E-A4EBF078C7EC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2" name="하트 31">
              <a:extLst>
                <a:ext uri="{FF2B5EF4-FFF2-40B4-BE49-F238E27FC236}">
                  <a16:creationId xmlns:a16="http://schemas.microsoft.com/office/drawing/2014/main" id="{1963B878-16C5-4A9A-F7A0-65FCDB06D3E9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2315D55B-DCBD-7852-0810-F85B46B2B2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868E5C9E-5200-660D-0CFF-7C8A1B1A7A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8BA53E6-44B2-71A6-682D-78FDA98D9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901259"/>
              </p:ext>
            </p:extLst>
          </p:nvPr>
        </p:nvGraphicFramePr>
        <p:xfrm>
          <a:off x="599017" y="1879559"/>
          <a:ext cx="72319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sp>
        <p:nvSpPr>
          <p:cNvPr id="75" name="직사각형 74"/>
          <p:cNvSpPr/>
          <p:nvPr/>
        </p:nvSpPr>
        <p:spPr>
          <a:xfrm>
            <a:off x="1909655" y="1794503"/>
            <a:ext cx="9776209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1805198" y="1652083"/>
            <a:ext cx="9748716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44376" y="5667094"/>
            <a:ext cx="198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제공 받은 데이터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248" y="1483098"/>
            <a:ext cx="4762992" cy="37881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635" y="1483097"/>
            <a:ext cx="5426926" cy="378818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3750E3D-061D-F8C8-39EA-F360189465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71B935-F8CF-E51A-22E6-1EE7402842FB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21958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50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6511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kern="0" dirty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데이터 설명</a:t>
              </a:r>
              <a:endParaRPr lang="ko-KR" altLang="en-US" sz="1600" b="1" dirty="0"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2" name="모서리가 둥근 직사각형 4">
            <a:extLst>
              <a:ext uri="{FF2B5EF4-FFF2-40B4-BE49-F238E27FC236}">
                <a16:creationId xmlns:a16="http://schemas.microsoft.com/office/drawing/2014/main" id="{958D517B-B829-8389-7452-D020801C68B2}"/>
              </a:ext>
            </a:extLst>
          </p:cNvPr>
          <p:cNvSpPr/>
          <p:nvPr/>
        </p:nvSpPr>
        <p:spPr>
          <a:xfrm>
            <a:off x="166117" y="2470670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6D7E0EF-9A47-79DA-7C6E-A4EBF078C7EC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2" name="하트 31">
              <a:extLst>
                <a:ext uri="{FF2B5EF4-FFF2-40B4-BE49-F238E27FC236}">
                  <a16:creationId xmlns:a16="http://schemas.microsoft.com/office/drawing/2014/main" id="{1963B878-16C5-4A9A-F7A0-65FCDB06D3E9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2315D55B-DCBD-7852-0810-F85B46B2B2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868E5C9E-5200-660D-0CFF-7C8A1B1A7A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8BA53E6-44B2-71A6-682D-78FDA98D9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306425"/>
              </p:ext>
            </p:extLst>
          </p:nvPr>
        </p:nvGraphicFramePr>
        <p:xfrm>
          <a:off x="598547" y="1879398"/>
          <a:ext cx="783862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sp>
        <p:nvSpPr>
          <p:cNvPr id="75" name="직사각형 74"/>
          <p:cNvSpPr/>
          <p:nvPr/>
        </p:nvSpPr>
        <p:spPr>
          <a:xfrm>
            <a:off x="1909655" y="1794503"/>
            <a:ext cx="9776209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1805198" y="1652083"/>
            <a:ext cx="9748716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3572" y="4839460"/>
            <a:ext cx="10128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1. 0</a:t>
            </a:r>
            <a:r>
              <a:rPr lang="ko-KR" altLang="en-US" sz="16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인 변수들 </a:t>
            </a:r>
            <a:r>
              <a:rPr lang="en-US" altLang="ko-KR" sz="16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6</a:t>
            </a:r>
            <a:r>
              <a:rPr lang="ko-KR" altLang="en-US" sz="16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가지 제거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2. 7</a:t>
            </a:r>
            <a:r>
              <a:rPr lang="ko-KR" altLang="en-US" sz="16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월</a:t>
            </a:r>
            <a:r>
              <a:rPr lang="en-US" altLang="ko-KR" sz="16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5</a:t>
            </a:r>
            <a:r>
              <a:rPr lang="ko-KR" altLang="en-US" sz="16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일 이후 데이터 너무 적어서 사용 불가</a:t>
            </a:r>
            <a:r>
              <a:rPr lang="en-US" altLang="ko-KR" sz="16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ko-KR" altLang="en-US" sz="16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그림</a:t>
            </a:r>
            <a:r>
              <a:rPr lang="en-US" altLang="ko-KR" sz="16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3. </a:t>
            </a:r>
            <a:r>
              <a:rPr lang="ko-KR" altLang="en-US" sz="16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툴 넘버</a:t>
            </a:r>
            <a:r>
              <a:rPr lang="en-US" altLang="ko-KR" sz="16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(+</a:t>
            </a:r>
            <a:r>
              <a:rPr lang="ko-KR" altLang="en-US" sz="1600" dirty="0" err="1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사이클타임</a:t>
            </a:r>
            <a:r>
              <a:rPr lang="en-US" altLang="ko-KR" sz="16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)</a:t>
            </a:r>
            <a:r>
              <a:rPr lang="ko-KR" altLang="en-US" sz="16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 </a:t>
            </a:r>
            <a:r>
              <a:rPr lang="en-US" altLang="ko-KR" sz="16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2</a:t>
            </a:r>
            <a:r>
              <a:rPr lang="ko-KR" altLang="en-US" sz="16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가지 제품 구분 </a:t>
            </a:r>
            <a:r>
              <a:rPr lang="en-US" altLang="ko-KR" sz="16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(6</a:t>
            </a:r>
            <a:r>
              <a:rPr lang="ko-KR" altLang="en-US" sz="16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월</a:t>
            </a:r>
            <a:r>
              <a:rPr lang="en-US" altLang="ko-KR" sz="16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5</a:t>
            </a:r>
            <a:r>
              <a:rPr lang="ko-KR" altLang="en-US" sz="16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일 전후</a:t>
            </a:r>
            <a:r>
              <a:rPr lang="en-US" altLang="ko-KR" sz="16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4. 6</a:t>
            </a:r>
            <a:r>
              <a:rPr lang="ko-KR" altLang="en-US" sz="16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월 </a:t>
            </a:r>
            <a:r>
              <a:rPr lang="en-US" altLang="ko-KR" sz="16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5</a:t>
            </a:r>
            <a:r>
              <a:rPr lang="ko-KR" altLang="en-US" sz="16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일 이전 데이터에 이상 사이클이 많은 이유와 </a:t>
            </a:r>
            <a:r>
              <a:rPr lang="ko-KR" altLang="en-US" sz="1600" dirty="0" err="1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인사이트</a:t>
            </a:r>
            <a:r>
              <a:rPr lang="en-US" altLang="ko-KR" sz="16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, </a:t>
            </a:r>
            <a:r>
              <a:rPr lang="ko-KR" altLang="en-US" sz="16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이후의 데이터만 사용하여 분석</a:t>
            </a:r>
            <a:endParaRPr lang="ko-KR" altLang="en-US" sz="16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C4043F-F2BC-A57A-85E6-E7A9F8F7CA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A4AB55B-F270-6FEA-62E1-F5C1DF26763B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21958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7A294665-0BE5-2D63-3DCA-AC80A8792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281" y="1306400"/>
            <a:ext cx="10376471" cy="330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7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kern="0" dirty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문제 정의 및 목표 설정</a:t>
              </a:r>
              <a:endParaRPr lang="ko-KR" altLang="en-US" sz="1600" b="1" dirty="0"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graphicFrame>
        <p:nvGraphicFramePr>
          <p:cNvPr id="54" name="차트 53"/>
          <p:cNvGraphicFramePr/>
          <p:nvPr>
            <p:extLst>
              <p:ext uri="{D42A27DB-BD31-4B8C-83A1-F6EECF244321}">
                <p14:modId xmlns:p14="http://schemas.microsoft.com/office/powerpoint/2010/main" val="3715489048"/>
              </p:ext>
            </p:extLst>
          </p:nvPr>
        </p:nvGraphicFramePr>
        <p:xfrm>
          <a:off x="1855547" y="1583847"/>
          <a:ext cx="10170337" cy="4246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5" name="타원 54"/>
          <p:cNvSpPr/>
          <p:nvPr/>
        </p:nvSpPr>
        <p:spPr>
          <a:xfrm>
            <a:off x="2922044" y="3474634"/>
            <a:ext cx="1573276" cy="1522013"/>
          </a:xfrm>
          <a:prstGeom prst="ellipse">
            <a:avLst/>
          </a:prstGeom>
          <a:solidFill>
            <a:schemeClr val="bg1">
              <a:alpha val="52000"/>
            </a:schemeClr>
          </a:solidFill>
          <a:ln w="28575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highlight>
                  <a:srgbClr val="F2F2F2"/>
                </a:highlight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공구파손</a:t>
            </a:r>
            <a:endParaRPr lang="en-US" altLang="ko-KR" b="1" dirty="0">
              <a:solidFill>
                <a:schemeClr val="tx1"/>
              </a:solidFill>
              <a:highlight>
                <a:srgbClr val="F2F2F2"/>
              </a:highlight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highlight>
                  <a:srgbClr val="F2F2F2"/>
                </a:highlight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특정불가</a:t>
            </a:r>
          </a:p>
        </p:txBody>
      </p:sp>
      <p:sp>
        <p:nvSpPr>
          <p:cNvPr id="56" name="타원 55"/>
          <p:cNvSpPr/>
          <p:nvPr/>
        </p:nvSpPr>
        <p:spPr>
          <a:xfrm>
            <a:off x="7893187" y="2480406"/>
            <a:ext cx="1573276" cy="1522013"/>
          </a:xfrm>
          <a:prstGeom prst="ellipse">
            <a:avLst/>
          </a:prstGeom>
          <a:solidFill>
            <a:schemeClr val="bg1">
              <a:alpha val="52000"/>
            </a:schemeClr>
          </a:solidFill>
          <a:ln w="28575">
            <a:solidFill>
              <a:srgbClr val="4D4E8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0" dirty="0">
                <a:solidFill>
                  <a:schemeClr val="tx1"/>
                </a:solidFill>
                <a:effectLst/>
                <a:highlight>
                  <a:srgbClr val="F2F2F2"/>
                </a:highlight>
                <a:latin typeface="Söhne"/>
                <a:ea typeface="하남다움체 본문" panose="00000503000000020004" pitchFamily="2" charset="-127"/>
              </a:rPr>
              <a:t>공구 마모에 의한</a:t>
            </a:r>
            <a:endParaRPr lang="en-US" altLang="ko-KR" sz="1400" b="1" i="0" dirty="0">
              <a:solidFill>
                <a:schemeClr val="tx1"/>
              </a:solidFill>
              <a:effectLst/>
              <a:highlight>
                <a:srgbClr val="F2F2F2"/>
              </a:highlight>
              <a:latin typeface="Söhne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400" b="1" i="0" dirty="0">
                <a:solidFill>
                  <a:schemeClr val="tx1"/>
                </a:solidFill>
                <a:effectLst/>
                <a:highlight>
                  <a:srgbClr val="F2F2F2"/>
                </a:highlight>
                <a:latin typeface="Söhne"/>
                <a:ea typeface="하남다움체 본문" panose="00000503000000020004" pitchFamily="2" charset="-127"/>
              </a:rPr>
              <a:t>가공 오차 계산 불가</a:t>
            </a:r>
            <a:endParaRPr lang="ko-KR" altLang="en-US" sz="1400" dirty="0">
              <a:solidFill>
                <a:schemeClr val="tx1"/>
              </a:solidFill>
              <a:highlight>
                <a:srgbClr val="F2F2F2"/>
              </a:highlight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377675" y="4648753"/>
            <a:ext cx="35928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새 제품에 대한 데이터가 없다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공구 마모의 감가상각율을 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   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계산할 수 없다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  <a:cs typeface="Aharoni" panose="02010803020104030203" pitchFamily="2" charset="-79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509280" y="1422263"/>
            <a:ext cx="491692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공구 데이터에 번호 외에 추가 정보가 없다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절삭 중 공구파손 데이터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미존재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78FB0C-512D-0567-1D47-91ADE6230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229" y="4235640"/>
            <a:ext cx="2577099" cy="2284124"/>
          </a:xfrm>
          <a:prstGeom prst="rect">
            <a:avLst/>
          </a:prstGeom>
        </p:spPr>
      </p:pic>
      <p:sp>
        <p:nvSpPr>
          <p:cNvPr id="69" name="모서리가 둥근 직사각형 4">
            <a:extLst>
              <a:ext uri="{FF2B5EF4-FFF2-40B4-BE49-F238E27FC236}">
                <a16:creationId xmlns:a16="http://schemas.microsoft.com/office/drawing/2014/main" id="{14DF5AC3-9AB9-412D-6700-CB9B8B99872C}"/>
              </a:ext>
            </a:extLst>
          </p:cNvPr>
          <p:cNvSpPr/>
          <p:nvPr/>
        </p:nvSpPr>
        <p:spPr>
          <a:xfrm>
            <a:off x="166117" y="3037940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8BB5D76-F3B8-BAC8-ED2D-80F088FEAEC2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127231C6-C5BB-AF95-3C71-0657EAB0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72" name="자유형 23">
              <a:extLst>
                <a:ext uri="{FF2B5EF4-FFF2-40B4-BE49-F238E27FC236}">
                  <a16:creationId xmlns:a16="http://schemas.microsoft.com/office/drawing/2014/main" id="{B2A9445D-703B-6A89-9FA2-F2DB5AAAF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73" name="말풍선: 타원형 72">
              <a:extLst>
                <a:ext uri="{FF2B5EF4-FFF2-40B4-BE49-F238E27FC236}">
                  <a16:creationId xmlns:a16="http://schemas.microsoft.com/office/drawing/2014/main" id="{F736D618-8F8C-4DD7-1100-77CD1FEBE16C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74" name="하트 73">
              <a:extLst>
                <a:ext uri="{FF2B5EF4-FFF2-40B4-BE49-F238E27FC236}">
                  <a16:creationId xmlns:a16="http://schemas.microsoft.com/office/drawing/2014/main" id="{D66C60F7-94C1-BDEC-4D4E-E0153CB9314A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75" name="Group 16">
              <a:extLst>
                <a:ext uri="{FF2B5EF4-FFF2-40B4-BE49-F238E27FC236}">
                  <a16:creationId xmlns:a16="http://schemas.microsoft.com/office/drawing/2014/main" id="{674DE990-790A-7929-D2B7-C2F5D00174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90" name="Freeform 17">
                <a:extLst>
                  <a:ext uri="{FF2B5EF4-FFF2-40B4-BE49-F238E27FC236}">
                    <a16:creationId xmlns:a16="http://schemas.microsoft.com/office/drawing/2014/main" id="{DDD54135-4D57-CBA7-FA01-C28CB76F8A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91" name="Freeform 18">
                <a:extLst>
                  <a:ext uri="{FF2B5EF4-FFF2-40B4-BE49-F238E27FC236}">
                    <a16:creationId xmlns:a16="http://schemas.microsoft.com/office/drawing/2014/main" id="{014F8FBA-DE6A-38E1-5D79-2E6DEBC12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92" name="Freeform 19">
                <a:extLst>
                  <a:ext uri="{FF2B5EF4-FFF2-40B4-BE49-F238E27FC236}">
                    <a16:creationId xmlns:a16="http://schemas.microsoft.com/office/drawing/2014/main" id="{37D48024-A20C-4887-7E5E-1FFDC3672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93" name="Freeform 20">
                <a:extLst>
                  <a:ext uri="{FF2B5EF4-FFF2-40B4-BE49-F238E27FC236}">
                    <a16:creationId xmlns:a16="http://schemas.microsoft.com/office/drawing/2014/main" id="{FB86A36D-D99A-D2C5-4C5E-B5BEBCD249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76" name="자유형 32">
              <a:extLst>
                <a:ext uri="{FF2B5EF4-FFF2-40B4-BE49-F238E27FC236}">
                  <a16:creationId xmlns:a16="http://schemas.microsoft.com/office/drawing/2014/main" id="{2043AC90-6251-5B4D-5118-8D1C8DBD1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77" name="Group 36">
              <a:extLst>
                <a:ext uri="{FF2B5EF4-FFF2-40B4-BE49-F238E27FC236}">
                  <a16:creationId xmlns:a16="http://schemas.microsoft.com/office/drawing/2014/main" id="{564834D6-DED7-6533-D03A-72F9D4C2C0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85" name="Freeform 37">
                <a:extLst>
                  <a:ext uri="{FF2B5EF4-FFF2-40B4-BE49-F238E27FC236}">
                    <a16:creationId xmlns:a16="http://schemas.microsoft.com/office/drawing/2014/main" id="{E207970E-FE6C-F88E-8F98-4DC83537F7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6" name="Rectangle 38">
                <a:extLst>
                  <a:ext uri="{FF2B5EF4-FFF2-40B4-BE49-F238E27FC236}">
                    <a16:creationId xmlns:a16="http://schemas.microsoft.com/office/drawing/2014/main" id="{736F810D-E0EC-0C06-829B-4A7349114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7" name="Rectangle 39">
                <a:extLst>
                  <a:ext uri="{FF2B5EF4-FFF2-40B4-BE49-F238E27FC236}">
                    <a16:creationId xmlns:a16="http://schemas.microsoft.com/office/drawing/2014/main" id="{E10A8296-902F-EEE5-DD6E-12CE3F7FE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8" name="Rectangle 40">
                <a:extLst>
                  <a:ext uri="{FF2B5EF4-FFF2-40B4-BE49-F238E27FC236}">
                    <a16:creationId xmlns:a16="http://schemas.microsoft.com/office/drawing/2014/main" id="{9B242BCF-1D01-1000-5A26-B937C3AEE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9" name="Freeform 41">
                <a:extLst>
                  <a:ext uri="{FF2B5EF4-FFF2-40B4-BE49-F238E27FC236}">
                    <a16:creationId xmlns:a16="http://schemas.microsoft.com/office/drawing/2014/main" id="{F2FA1E68-0ECF-528F-B6DD-63BF7644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C9812C92-E1AD-0411-4DE6-4FC56720B435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79" name="Group 23">
              <a:extLst>
                <a:ext uri="{FF2B5EF4-FFF2-40B4-BE49-F238E27FC236}">
                  <a16:creationId xmlns:a16="http://schemas.microsoft.com/office/drawing/2014/main" id="{7DF64B01-3D01-5BBD-BAB5-85AB540EE56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80" name="Freeform 24">
                <a:extLst>
                  <a:ext uri="{FF2B5EF4-FFF2-40B4-BE49-F238E27FC236}">
                    <a16:creationId xmlns:a16="http://schemas.microsoft.com/office/drawing/2014/main" id="{58A36A3E-A019-DB13-5E4B-78F20176E2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1" name="Freeform 25">
                <a:extLst>
                  <a:ext uri="{FF2B5EF4-FFF2-40B4-BE49-F238E27FC236}">
                    <a16:creationId xmlns:a16="http://schemas.microsoft.com/office/drawing/2014/main" id="{7D51C323-E332-9BB3-9A86-79F85488F5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2" name="Freeform 26">
                <a:extLst>
                  <a:ext uri="{FF2B5EF4-FFF2-40B4-BE49-F238E27FC236}">
                    <a16:creationId xmlns:a16="http://schemas.microsoft.com/office/drawing/2014/main" id="{E39CD4AB-3A8A-4781-6177-8889E7032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3" name="Freeform 27">
                <a:extLst>
                  <a:ext uri="{FF2B5EF4-FFF2-40B4-BE49-F238E27FC236}">
                    <a16:creationId xmlns:a16="http://schemas.microsoft.com/office/drawing/2014/main" id="{73F945DD-4F73-F030-0F30-E83B4D7EE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84" name="Freeform 28">
                <a:extLst>
                  <a:ext uri="{FF2B5EF4-FFF2-40B4-BE49-F238E27FC236}">
                    <a16:creationId xmlns:a16="http://schemas.microsoft.com/office/drawing/2014/main" id="{9A4F6126-64A3-C27E-2F9D-3C0AE0992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344AE4AC-161A-7370-F2CB-6D950DEAC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74634"/>
              </p:ext>
            </p:extLst>
          </p:nvPr>
        </p:nvGraphicFramePr>
        <p:xfrm>
          <a:off x="598547" y="1879398"/>
          <a:ext cx="80344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95" name="그림 94">
            <a:extLst>
              <a:ext uri="{FF2B5EF4-FFF2-40B4-BE49-F238E27FC236}">
                <a16:creationId xmlns:a16="http://schemas.microsoft.com/office/drawing/2014/main" id="{11566318-9E80-3408-82B1-44BD838EFE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84D171F4-F5C9-D55C-8FB7-8613C3FD3ED9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326928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1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kern="0" dirty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문제 정의 및 목표 설정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FE47668-D67C-4999-8A15-C5CF15010092}"/>
              </a:ext>
            </a:extLst>
          </p:cNvPr>
          <p:cNvGrpSpPr/>
          <p:nvPr/>
        </p:nvGrpSpPr>
        <p:grpSpPr>
          <a:xfrm rot="19800000">
            <a:off x="5182970" y="1772948"/>
            <a:ext cx="2870732" cy="3935959"/>
            <a:chOff x="4782285" y="1559966"/>
            <a:chExt cx="2870732" cy="3935959"/>
          </a:xfrm>
          <a:effectLst/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2366BE1-D71C-4065-82E9-A79CF5CB4408}"/>
                </a:ext>
              </a:extLst>
            </p:cNvPr>
            <p:cNvGrpSpPr/>
            <p:nvPr/>
          </p:nvGrpSpPr>
          <p:grpSpPr>
            <a:xfrm>
              <a:off x="4873279" y="2183570"/>
              <a:ext cx="2688751" cy="3312355"/>
              <a:chOff x="4873279" y="2183570"/>
              <a:chExt cx="2688751" cy="3312355"/>
            </a:xfrm>
          </p:grpSpPr>
          <p:sp>
            <p:nvSpPr>
              <p:cNvPr id="73" name="원호 72">
                <a:extLst>
                  <a:ext uri="{FF2B5EF4-FFF2-40B4-BE49-F238E27FC236}">
                    <a16:creationId xmlns:a16="http://schemas.microsoft.com/office/drawing/2014/main" id="{F4C21147-5191-46BE-9700-7D50E4673172}"/>
                  </a:ext>
                </a:extLst>
              </p:cNvPr>
              <p:cNvSpPr/>
              <p:nvPr/>
            </p:nvSpPr>
            <p:spPr>
              <a:xfrm rot="19800000">
                <a:off x="4873279" y="2183570"/>
                <a:ext cx="2688751" cy="2688751"/>
              </a:xfrm>
              <a:prstGeom prst="arc">
                <a:avLst>
                  <a:gd name="adj1" fmla="val 16498352"/>
                  <a:gd name="adj2" fmla="val 5414193"/>
                </a:avLst>
              </a:prstGeom>
              <a:noFill/>
              <a:ln w="25400">
                <a:solidFill>
                  <a:srgbClr val="FF5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6DCB845D-C881-4D6C-B738-397A1F7FD1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4878" y="4689995"/>
                <a:ext cx="459372" cy="805930"/>
              </a:xfrm>
              <a:prstGeom prst="line">
                <a:avLst/>
              </a:prstGeom>
              <a:ln w="25400">
                <a:solidFill>
                  <a:srgbClr val="FF5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12F3DAA-A040-4FBB-A3DC-603FC643890A}"/>
                </a:ext>
              </a:extLst>
            </p:cNvPr>
            <p:cNvGrpSpPr/>
            <p:nvPr/>
          </p:nvGrpSpPr>
          <p:grpSpPr>
            <a:xfrm rot="10800000">
              <a:off x="4873277" y="1559966"/>
              <a:ext cx="2688751" cy="3312355"/>
              <a:chOff x="4873278" y="2183570"/>
              <a:chExt cx="2688751" cy="3312355"/>
            </a:xfrm>
          </p:grpSpPr>
          <p:sp>
            <p:nvSpPr>
              <p:cNvPr id="71" name="원호 70">
                <a:extLst>
                  <a:ext uri="{FF2B5EF4-FFF2-40B4-BE49-F238E27FC236}">
                    <a16:creationId xmlns:a16="http://schemas.microsoft.com/office/drawing/2014/main" id="{E2D952D7-75ED-454E-8294-6CDB99D9D528}"/>
                  </a:ext>
                </a:extLst>
              </p:cNvPr>
              <p:cNvSpPr/>
              <p:nvPr/>
            </p:nvSpPr>
            <p:spPr>
              <a:xfrm rot="19800000">
                <a:off x="4873278" y="2183570"/>
                <a:ext cx="2688751" cy="2688751"/>
              </a:xfrm>
              <a:prstGeom prst="arc">
                <a:avLst>
                  <a:gd name="adj1" fmla="val 16511169"/>
                  <a:gd name="adj2" fmla="val 5414193"/>
                </a:avLst>
              </a:prstGeom>
              <a:noFill/>
              <a:ln w="25400">
                <a:solidFill>
                  <a:srgbClr val="4D4E8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EC0EF8B7-C2B0-4CC6-B8F9-F46F79A03D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4878" y="4689995"/>
                <a:ext cx="459372" cy="805930"/>
              </a:xfrm>
              <a:prstGeom prst="line">
                <a:avLst/>
              </a:prstGeom>
              <a:ln w="25400">
                <a:solidFill>
                  <a:srgbClr val="4D4E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1D259822-1105-4BC2-91E8-FD113DA381FC}"/>
                </a:ext>
              </a:extLst>
            </p:cNvPr>
            <p:cNvSpPr/>
            <p:nvPr/>
          </p:nvSpPr>
          <p:spPr>
            <a:xfrm rot="19800000">
              <a:off x="4782286" y="2092579"/>
              <a:ext cx="2870731" cy="2870731"/>
            </a:xfrm>
            <a:prstGeom prst="arc">
              <a:avLst>
                <a:gd name="adj1" fmla="val 16498352"/>
                <a:gd name="adj2" fmla="val 5133702"/>
              </a:avLst>
            </a:prstGeom>
            <a:noFill/>
            <a:ln w="25400">
              <a:solidFill>
                <a:srgbClr val="FF5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F1FA50B5-13EE-4E3B-80D6-812A324F6D63}"/>
                </a:ext>
              </a:extLst>
            </p:cNvPr>
            <p:cNvSpPr/>
            <p:nvPr/>
          </p:nvSpPr>
          <p:spPr>
            <a:xfrm rot="9000000">
              <a:off x="4782285" y="2085345"/>
              <a:ext cx="2870731" cy="2870731"/>
            </a:xfrm>
            <a:prstGeom prst="arc">
              <a:avLst>
                <a:gd name="adj1" fmla="val 16498352"/>
                <a:gd name="adj2" fmla="val 5133702"/>
              </a:avLst>
            </a:prstGeom>
            <a:noFill/>
            <a:ln w="25400">
              <a:solidFill>
                <a:srgbClr val="4D4E8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A75284B-CBFA-4EC2-85C1-5AFB88B8951A}"/>
              </a:ext>
            </a:extLst>
          </p:cNvPr>
          <p:cNvSpPr/>
          <p:nvPr/>
        </p:nvSpPr>
        <p:spPr>
          <a:xfrm>
            <a:off x="1736749" y="1461938"/>
            <a:ext cx="3091406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문제 정의</a:t>
            </a:r>
            <a:endParaRPr lang="en-US" altLang="ko-KR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현재 제품 가공 중 비정상적인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Cycle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 발생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비정상적인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Cycle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원인 파악이 어려움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고장인지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작업자 실수인지 구분 불가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고장 또는 실수에 대한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System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적 기록 지원이 없음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7D0D6B7-5A15-4B5B-B8E8-1FE8D29442B9}"/>
              </a:ext>
            </a:extLst>
          </p:cNvPr>
          <p:cNvSpPr/>
          <p:nvPr/>
        </p:nvSpPr>
        <p:spPr>
          <a:xfrm>
            <a:off x="8620561" y="3374390"/>
            <a:ext cx="3325905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505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목표 설정</a:t>
            </a:r>
            <a:endParaRPr lang="en-US" altLang="ko-KR" b="1" dirty="0">
              <a:solidFill>
                <a:srgbClr val="FF5050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이상탐지 모델을 통한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   Anomaly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표시 그래프 생성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비정상적인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Cycle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탐지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당일 내에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Check Model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생성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고장 또는 비정상 공정에 빠르게 대응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118780-CE36-B5EF-63E3-E7E4D5E334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90526"/>
            <a:ext cx="1086173" cy="1930285"/>
          </a:xfrm>
          <a:prstGeom prst="rect">
            <a:avLst/>
          </a:prstGeom>
        </p:spPr>
      </p:pic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7815122C-D310-58F2-78E5-BEFF9E96633C}"/>
              </a:ext>
            </a:extLst>
          </p:cNvPr>
          <p:cNvSpPr/>
          <p:nvPr/>
        </p:nvSpPr>
        <p:spPr>
          <a:xfrm>
            <a:off x="166117" y="3037940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C90BAF0-04DB-75EF-F349-41E4A414DE6F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FE40BBA3-0BDF-D178-AC90-5E70C2E95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9" name="자유형 23">
              <a:extLst>
                <a:ext uri="{FF2B5EF4-FFF2-40B4-BE49-F238E27FC236}">
                  <a16:creationId xmlns:a16="http://schemas.microsoft.com/office/drawing/2014/main" id="{018210C6-AC37-DF74-B07F-6FC1D2022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0" name="말풍선: 타원형 9">
              <a:extLst>
                <a:ext uri="{FF2B5EF4-FFF2-40B4-BE49-F238E27FC236}">
                  <a16:creationId xmlns:a16="http://schemas.microsoft.com/office/drawing/2014/main" id="{60B937AE-3287-9333-C6B7-BB6D8664CE12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1" name="하트 10">
              <a:extLst>
                <a:ext uri="{FF2B5EF4-FFF2-40B4-BE49-F238E27FC236}">
                  <a16:creationId xmlns:a16="http://schemas.microsoft.com/office/drawing/2014/main" id="{66F52550-7563-4E56-F9C2-EA5AB85B18B5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2" name="Group 16">
              <a:extLst>
                <a:ext uri="{FF2B5EF4-FFF2-40B4-BE49-F238E27FC236}">
                  <a16:creationId xmlns:a16="http://schemas.microsoft.com/office/drawing/2014/main" id="{5F989B1D-D76E-5455-C480-7BDCC69C9DD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56" name="Freeform 17">
                <a:extLst>
                  <a:ext uri="{FF2B5EF4-FFF2-40B4-BE49-F238E27FC236}">
                    <a16:creationId xmlns:a16="http://schemas.microsoft.com/office/drawing/2014/main" id="{A152D731-BB7E-3FA7-75D2-14F8780904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7" name="Freeform 18">
                <a:extLst>
                  <a:ext uri="{FF2B5EF4-FFF2-40B4-BE49-F238E27FC236}">
                    <a16:creationId xmlns:a16="http://schemas.microsoft.com/office/drawing/2014/main" id="{C29A59DA-F19F-0A1A-6FB4-AC6198FBA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8" name="Freeform 19">
                <a:extLst>
                  <a:ext uri="{FF2B5EF4-FFF2-40B4-BE49-F238E27FC236}">
                    <a16:creationId xmlns:a16="http://schemas.microsoft.com/office/drawing/2014/main" id="{E9680009-F391-5F16-766F-D8EE717DB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9" name="Freeform 20">
                <a:extLst>
                  <a:ext uri="{FF2B5EF4-FFF2-40B4-BE49-F238E27FC236}">
                    <a16:creationId xmlns:a16="http://schemas.microsoft.com/office/drawing/2014/main" id="{14778BDC-75BD-DBFB-2E7F-21DC29C0E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13" name="자유형 32">
              <a:extLst>
                <a:ext uri="{FF2B5EF4-FFF2-40B4-BE49-F238E27FC236}">
                  <a16:creationId xmlns:a16="http://schemas.microsoft.com/office/drawing/2014/main" id="{E499D2AC-8BDC-9150-FF22-69F90D33D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4" name="Group 36">
              <a:extLst>
                <a:ext uri="{FF2B5EF4-FFF2-40B4-BE49-F238E27FC236}">
                  <a16:creationId xmlns:a16="http://schemas.microsoft.com/office/drawing/2014/main" id="{CFEDDD63-6D76-103E-9F5D-D5BFE269657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28" name="Freeform 37">
                <a:extLst>
                  <a:ext uri="{FF2B5EF4-FFF2-40B4-BE49-F238E27FC236}">
                    <a16:creationId xmlns:a16="http://schemas.microsoft.com/office/drawing/2014/main" id="{6F08D058-F587-8720-3175-F35AAAB20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2" name="Rectangle 38">
                <a:extLst>
                  <a:ext uri="{FF2B5EF4-FFF2-40B4-BE49-F238E27FC236}">
                    <a16:creationId xmlns:a16="http://schemas.microsoft.com/office/drawing/2014/main" id="{7D2BA155-51B2-08E4-AA3D-FFDA4D94B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3" name="Rectangle 39">
                <a:extLst>
                  <a:ext uri="{FF2B5EF4-FFF2-40B4-BE49-F238E27FC236}">
                    <a16:creationId xmlns:a16="http://schemas.microsoft.com/office/drawing/2014/main" id="{3FD259DC-D75E-CC43-4B83-6C6C0C8F0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4" name="Rectangle 40">
                <a:extLst>
                  <a:ext uri="{FF2B5EF4-FFF2-40B4-BE49-F238E27FC236}">
                    <a16:creationId xmlns:a16="http://schemas.microsoft.com/office/drawing/2014/main" id="{C7B077DF-1EF6-3EC5-53ED-BFAFE9380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5" name="Freeform 41">
                <a:extLst>
                  <a:ext uri="{FF2B5EF4-FFF2-40B4-BE49-F238E27FC236}">
                    <a16:creationId xmlns:a16="http://schemas.microsoft.com/office/drawing/2014/main" id="{E9584F29-C546-5C65-8484-75910851C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63B0AA7-53FF-FFE6-5E32-7791D2B7935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21" name="Group 23">
              <a:extLst>
                <a:ext uri="{FF2B5EF4-FFF2-40B4-BE49-F238E27FC236}">
                  <a16:creationId xmlns:a16="http://schemas.microsoft.com/office/drawing/2014/main" id="{373254B1-33F2-E9A6-BFE9-1D09B9A0D3E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id="{140AFA5C-F3A1-5B10-B683-750C3105AB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924971EC-CE68-1F4B-BE4C-70A253B544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id="{F0139B2C-1D8F-0FD9-B28A-F89C50312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0DEACB36-FBA6-76DA-8F9E-92DAB8C1F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6" name="Freeform 28">
                <a:extLst>
                  <a:ext uri="{FF2B5EF4-FFF2-40B4-BE49-F238E27FC236}">
                    <a16:creationId xmlns:a16="http://schemas.microsoft.com/office/drawing/2014/main" id="{BA8A8D13-8114-922B-D030-134F50E641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E4F75E4F-7E4D-5F49-7BAA-C11E453B8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790237"/>
              </p:ext>
            </p:extLst>
          </p:nvPr>
        </p:nvGraphicFramePr>
        <p:xfrm>
          <a:off x="598547" y="1879398"/>
          <a:ext cx="782168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0EE72E0-ADD0-2228-7B5D-63290C3F3700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326928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595" y="2164811"/>
            <a:ext cx="3119753" cy="311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9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dirty="0" smtClean="0"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탐색적 데이터 분석</a:t>
              </a:r>
              <a:r>
                <a:rPr lang="en-US" altLang="ko-KR" sz="2000" b="1" i="1" dirty="0" smtClean="0"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(EDA)</a:t>
              </a:r>
              <a:endParaRPr lang="ko-KR" altLang="en-US" sz="2400" b="1" i="1" dirty="0"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153" y="1286933"/>
            <a:ext cx="10267872" cy="5256741"/>
          </a:xfrm>
          <a:prstGeom prst="rect">
            <a:avLst/>
          </a:prstGeom>
        </p:spPr>
      </p:pic>
      <p:sp>
        <p:nvSpPr>
          <p:cNvPr id="2" name="모서리가 둥근 직사각형 4">
            <a:extLst>
              <a:ext uri="{FF2B5EF4-FFF2-40B4-BE49-F238E27FC236}">
                <a16:creationId xmlns:a16="http://schemas.microsoft.com/office/drawing/2014/main" id="{7EB230CF-F596-3002-495C-31C638858BBB}"/>
              </a:ext>
            </a:extLst>
          </p:cNvPr>
          <p:cNvSpPr/>
          <p:nvPr/>
        </p:nvSpPr>
        <p:spPr>
          <a:xfrm>
            <a:off x="166117" y="3579809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1D0E2D0-BFD0-2A21-6BD0-284B7F97CA97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349FF80A-42A2-4092-B2A6-4660A9BC1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6" name="자유형 23">
              <a:extLst>
                <a:ext uri="{FF2B5EF4-FFF2-40B4-BE49-F238E27FC236}">
                  <a16:creationId xmlns:a16="http://schemas.microsoft.com/office/drawing/2014/main" id="{2151555C-80E0-F7E9-1D1D-0064E0632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0" name="말풍선: 타원형 9">
              <a:extLst>
                <a:ext uri="{FF2B5EF4-FFF2-40B4-BE49-F238E27FC236}">
                  <a16:creationId xmlns:a16="http://schemas.microsoft.com/office/drawing/2014/main" id="{146D064C-C2DE-E00A-552E-1FE9E6CEB51D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1" name="하트 10">
              <a:extLst>
                <a:ext uri="{FF2B5EF4-FFF2-40B4-BE49-F238E27FC236}">
                  <a16:creationId xmlns:a16="http://schemas.microsoft.com/office/drawing/2014/main" id="{F39A7029-B3F1-0831-A315-9101E90D9D23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2" name="Group 16">
              <a:extLst>
                <a:ext uri="{FF2B5EF4-FFF2-40B4-BE49-F238E27FC236}">
                  <a16:creationId xmlns:a16="http://schemas.microsoft.com/office/drawing/2014/main" id="{BB73B0BE-7082-2507-124C-1830BE6122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55" name="Freeform 17">
                <a:extLst>
                  <a:ext uri="{FF2B5EF4-FFF2-40B4-BE49-F238E27FC236}">
                    <a16:creationId xmlns:a16="http://schemas.microsoft.com/office/drawing/2014/main" id="{473271EF-50EF-C81F-79DB-38DFAEB7C1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6" name="Freeform 18">
                <a:extLst>
                  <a:ext uri="{FF2B5EF4-FFF2-40B4-BE49-F238E27FC236}">
                    <a16:creationId xmlns:a16="http://schemas.microsoft.com/office/drawing/2014/main" id="{B9FE59ED-A6A9-B822-25EC-EDE15C599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7" name="Freeform 19">
                <a:extLst>
                  <a:ext uri="{FF2B5EF4-FFF2-40B4-BE49-F238E27FC236}">
                    <a16:creationId xmlns:a16="http://schemas.microsoft.com/office/drawing/2014/main" id="{A9FF2727-24CD-A0E2-7485-6224D7838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8" name="Freeform 20">
                <a:extLst>
                  <a:ext uri="{FF2B5EF4-FFF2-40B4-BE49-F238E27FC236}">
                    <a16:creationId xmlns:a16="http://schemas.microsoft.com/office/drawing/2014/main" id="{9DED7C17-FF9F-0581-5E19-1A596751B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13" name="자유형 32">
              <a:extLst>
                <a:ext uri="{FF2B5EF4-FFF2-40B4-BE49-F238E27FC236}">
                  <a16:creationId xmlns:a16="http://schemas.microsoft.com/office/drawing/2014/main" id="{2D8E8CA5-4C51-EB54-5943-4B6DCF499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4" name="Group 36">
              <a:extLst>
                <a:ext uri="{FF2B5EF4-FFF2-40B4-BE49-F238E27FC236}">
                  <a16:creationId xmlns:a16="http://schemas.microsoft.com/office/drawing/2014/main" id="{420922B0-9C57-D556-8B52-FF7E0277A2C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27" name="Freeform 37">
                <a:extLst>
                  <a:ext uri="{FF2B5EF4-FFF2-40B4-BE49-F238E27FC236}">
                    <a16:creationId xmlns:a16="http://schemas.microsoft.com/office/drawing/2014/main" id="{5EBF9E35-D20F-2839-EE9F-B673B5B63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8" name="Rectangle 38">
                <a:extLst>
                  <a:ext uri="{FF2B5EF4-FFF2-40B4-BE49-F238E27FC236}">
                    <a16:creationId xmlns:a16="http://schemas.microsoft.com/office/drawing/2014/main" id="{022E35C7-5CBB-34A2-0693-3957D92E9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2" name="Rectangle 39">
                <a:extLst>
                  <a:ext uri="{FF2B5EF4-FFF2-40B4-BE49-F238E27FC236}">
                    <a16:creationId xmlns:a16="http://schemas.microsoft.com/office/drawing/2014/main" id="{0AB70C67-1418-670F-77FC-CAE84B54C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3" name="Rectangle 40">
                <a:extLst>
                  <a:ext uri="{FF2B5EF4-FFF2-40B4-BE49-F238E27FC236}">
                    <a16:creationId xmlns:a16="http://schemas.microsoft.com/office/drawing/2014/main" id="{47D0BCFF-4AF2-7A56-8DB5-D2105E7CB9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4" name="Freeform 41">
                <a:extLst>
                  <a:ext uri="{FF2B5EF4-FFF2-40B4-BE49-F238E27FC236}">
                    <a16:creationId xmlns:a16="http://schemas.microsoft.com/office/drawing/2014/main" id="{340C6C6E-0E2C-6575-105C-23C3709FD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0551AE8-62CD-184E-A967-C11D5BCE068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21" name="Group 23">
              <a:extLst>
                <a:ext uri="{FF2B5EF4-FFF2-40B4-BE49-F238E27FC236}">
                  <a16:creationId xmlns:a16="http://schemas.microsoft.com/office/drawing/2014/main" id="{F62D01E8-D67F-11C2-46FD-C7563057AC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id="{0199F795-2769-139B-2658-5D9F385A6B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9CE1C37D-5D3F-FBB0-37EC-529B5C2B61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id="{AA6EBC5C-2A32-876C-EFFE-58390877F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ECAC4EF2-E00C-F5EA-7C13-7F241C9AD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6" name="Freeform 28">
                <a:extLst>
                  <a:ext uri="{FF2B5EF4-FFF2-40B4-BE49-F238E27FC236}">
                    <a16:creationId xmlns:a16="http://schemas.microsoft.com/office/drawing/2014/main" id="{1EE6135F-5910-A9A2-D5D1-8E82CFB44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265EECB8-9F43-7A8B-070D-B137389C0D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547" y="1879398"/>
          <a:ext cx="72319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60" name="그림 59">
            <a:extLst>
              <a:ext uri="{FF2B5EF4-FFF2-40B4-BE49-F238E27FC236}">
                <a16:creationId xmlns:a16="http://schemas.microsoft.com/office/drawing/2014/main" id="{24B73FBE-457E-0AF0-3622-92200B1E6C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A97E706-30BC-072D-DEC4-6C6A4BAEF3C9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21958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0EE72E0-ADD0-2228-7B5D-63290C3F3700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326928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28"/>
          <a:stretch/>
        </p:blipFill>
        <p:spPr>
          <a:xfrm>
            <a:off x="-6350" y="-9525"/>
            <a:ext cx="12192000" cy="694408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768516" y="3126462"/>
            <a:ext cx="86866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6000" b="1" i="1" dirty="0">
                <a:solidFill>
                  <a:schemeClr val="bg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탐색적 데이터 분석</a:t>
            </a:r>
            <a:r>
              <a:rPr lang="en-US" altLang="ko-KR" sz="6000" b="1" i="1" dirty="0">
                <a:solidFill>
                  <a:schemeClr val="bg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(EDA)</a:t>
            </a:r>
            <a:endParaRPr lang="ko-KR" altLang="en-US" sz="6600" b="1" i="1" dirty="0">
              <a:solidFill>
                <a:schemeClr val="bg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39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94331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dirty="0" smtClean="0"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탐색적 데이터 분석</a:t>
              </a:r>
              <a:r>
                <a:rPr lang="en-US" altLang="ko-KR" sz="2000" b="1" i="1" dirty="0" smtClean="0"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(EDA)</a:t>
              </a:r>
              <a:endParaRPr lang="ko-KR" altLang="en-US" sz="2400" b="1" i="1" dirty="0"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2" name="모서리가 둥근 직사각형 4">
            <a:extLst>
              <a:ext uri="{FF2B5EF4-FFF2-40B4-BE49-F238E27FC236}">
                <a16:creationId xmlns:a16="http://schemas.microsoft.com/office/drawing/2014/main" id="{7EB230CF-F596-3002-495C-31C638858BBB}"/>
              </a:ext>
            </a:extLst>
          </p:cNvPr>
          <p:cNvSpPr/>
          <p:nvPr/>
        </p:nvSpPr>
        <p:spPr>
          <a:xfrm>
            <a:off x="166117" y="3579809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1D0E2D0-BFD0-2A21-6BD0-284B7F97CA97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349FF80A-42A2-4092-B2A6-4660A9BC1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6" name="자유형 23">
              <a:extLst>
                <a:ext uri="{FF2B5EF4-FFF2-40B4-BE49-F238E27FC236}">
                  <a16:creationId xmlns:a16="http://schemas.microsoft.com/office/drawing/2014/main" id="{2151555C-80E0-F7E9-1D1D-0064E0632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0" name="말풍선: 타원형 9">
              <a:extLst>
                <a:ext uri="{FF2B5EF4-FFF2-40B4-BE49-F238E27FC236}">
                  <a16:creationId xmlns:a16="http://schemas.microsoft.com/office/drawing/2014/main" id="{146D064C-C2DE-E00A-552E-1FE9E6CEB51D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1" name="하트 10">
              <a:extLst>
                <a:ext uri="{FF2B5EF4-FFF2-40B4-BE49-F238E27FC236}">
                  <a16:creationId xmlns:a16="http://schemas.microsoft.com/office/drawing/2014/main" id="{F39A7029-B3F1-0831-A315-9101E90D9D23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2" name="Group 16">
              <a:extLst>
                <a:ext uri="{FF2B5EF4-FFF2-40B4-BE49-F238E27FC236}">
                  <a16:creationId xmlns:a16="http://schemas.microsoft.com/office/drawing/2014/main" id="{BB73B0BE-7082-2507-124C-1830BE6122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55" name="Freeform 17">
                <a:extLst>
                  <a:ext uri="{FF2B5EF4-FFF2-40B4-BE49-F238E27FC236}">
                    <a16:creationId xmlns:a16="http://schemas.microsoft.com/office/drawing/2014/main" id="{473271EF-50EF-C81F-79DB-38DFAEB7C1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6" name="Freeform 18">
                <a:extLst>
                  <a:ext uri="{FF2B5EF4-FFF2-40B4-BE49-F238E27FC236}">
                    <a16:creationId xmlns:a16="http://schemas.microsoft.com/office/drawing/2014/main" id="{B9FE59ED-A6A9-B822-25EC-EDE15C599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7" name="Freeform 19">
                <a:extLst>
                  <a:ext uri="{FF2B5EF4-FFF2-40B4-BE49-F238E27FC236}">
                    <a16:creationId xmlns:a16="http://schemas.microsoft.com/office/drawing/2014/main" id="{A9FF2727-24CD-A0E2-7485-6224D7838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8" name="Freeform 20">
                <a:extLst>
                  <a:ext uri="{FF2B5EF4-FFF2-40B4-BE49-F238E27FC236}">
                    <a16:creationId xmlns:a16="http://schemas.microsoft.com/office/drawing/2014/main" id="{9DED7C17-FF9F-0581-5E19-1A596751B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13" name="자유형 32">
              <a:extLst>
                <a:ext uri="{FF2B5EF4-FFF2-40B4-BE49-F238E27FC236}">
                  <a16:creationId xmlns:a16="http://schemas.microsoft.com/office/drawing/2014/main" id="{2D8E8CA5-4C51-EB54-5943-4B6DCF499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4" name="Group 36">
              <a:extLst>
                <a:ext uri="{FF2B5EF4-FFF2-40B4-BE49-F238E27FC236}">
                  <a16:creationId xmlns:a16="http://schemas.microsoft.com/office/drawing/2014/main" id="{420922B0-9C57-D556-8B52-FF7E0277A2C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27" name="Freeform 37">
                <a:extLst>
                  <a:ext uri="{FF2B5EF4-FFF2-40B4-BE49-F238E27FC236}">
                    <a16:creationId xmlns:a16="http://schemas.microsoft.com/office/drawing/2014/main" id="{5EBF9E35-D20F-2839-EE9F-B673B5B63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8" name="Rectangle 38">
                <a:extLst>
                  <a:ext uri="{FF2B5EF4-FFF2-40B4-BE49-F238E27FC236}">
                    <a16:creationId xmlns:a16="http://schemas.microsoft.com/office/drawing/2014/main" id="{022E35C7-5CBB-34A2-0693-3957D92E9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2" name="Rectangle 39">
                <a:extLst>
                  <a:ext uri="{FF2B5EF4-FFF2-40B4-BE49-F238E27FC236}">
                    <a16:creationId xmlns:a16="http://schemas.microsoft.com/office/drawing/2014/main" id="{0AB70C67-1418-670F-77FC-CAE84B54C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3" name="Rectangle 40">
                <a:extLst>
                  <a:ext uri="{FF2B5EF4-FFF2-40B4-BE49-F238E27FC236}">
                    <a16:creationId xmlns:a16="http://schemas.microsoft.com/office/drawing/2014/main" id="{47D0BCFF-4AF2-7A56-8DB5-D2105E7CB9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4" name="Freeform 41">
                <a:extLst>
                  <a:ext uri="{FF2B5EF4-FFF2-40B4-BE49-F238E27FC236}">
                    <a16:creationId xmlns:a16="http://schemas.microsoft.com/office/drawing/2014/main" id="{340C6C6E-0E2C-6575-105C-23C3709FD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0551AE8-62CD-184E-A967-C11D5BCE068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21" name="Group 23">
              <a:extLst>
                <a:ext uri="{FF2B5EF4-FFF2-40B4-BE49-F238E27FC236}">
                  <a16:creationId xmlns:a16="http://schemas.microsoft.com/office/drawing/2014/main" id="{F62D01E8-D67F-11C2-46FD-C7563057AC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id="{0199F795-2769-139B-2658-5D9F385A6B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9CE1C37D-5D3F-FBB0-37EC-529B5C2B61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id="{AA6EBC5C-2A32-876C-EFFE-58390877F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ECAC4EF2-E00C-F5EA-7C13-7F241C9AD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6" name="Freeform 28">
                <a:extLst>
                  <a:ext uri="{FF2B5EF4-FFF2-40B4-BE49-F238E27FC236}">
                    <a16:creationId xmlns:a16="http://schemas.microsoft.com/office/drawing/2014/main" id="{1EE6135F-5910-A9A2-D5D1-8E82CFB44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265EECB8-9F43-7A8B-070D-B137389C0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847758"/>
              </p:ext>
            </p:extLst>
          </p:nvPr>
        </p:nvGraphicFramePr>
        <p:xfrm>
          <a:off x="598547" y="1879398"/>
          <a:ext cx="810742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60" name="그림 59">
            <a:extLst>
              <a:ext uri="{FF2B5EF4-FFF2-40B4-BE49-F238E27FC236}">
                <a16:creationId xmlns:a16="http://schemas.microsoft.com/office/drawing/2014/main" id="{24B73FBE-457E-0AF0-3622-92200B1E6C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A97E706-30BC-072D-DEC4-6C6A4BAEF3C9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21958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0EE72E0-ADD0-2228-7B5D-63290C3F3700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326928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27588"/>
              </p:ext>
            </p:extLst>
          </p:nvPr>
        </p:nvGraphicFramePr>
        <p:xfrm>
          <a:off x="8955807" y="2808283"/>
          <a:ext cx="2892608" cy="1456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52">
                  <a:extLst>
                    <a:ext uri="{9D8B030D-6E8A-4147-A177-3AD203B41FA5}">
                      <a16:colId xmlns:a16="http://schemas.microsoft.com/office/drawing/2014/main" val="1687297639"/>
                    </a:ext>
                  </a:extLst>
                </a:gridCol>
                <a:gridCol w="723152">
                  <a:extLst>
                    <a:ext uri="{9D8B030D-6E8A-4147-A177-3AD203B41FA5}">
                      <a16:colId xmlns:a16="http://schemas.microsoft.com/office/drawing/2014/main" val="3112940535"/>
                    </a:ext>
                  </a:extLst>
                </a:gridCol>
                <a:gridCol w="723152">
                  <a:extLst>
                    <a:ext uri="{9D8B030D-6E8A-4147-A177-3AD203B41FA5}">
                      <a16:colId xmlns:a16="http://schemas.microsoft.com/office/drawing/2014/main" val="3662639630"/>
                    </a:ext>
                  </a:extLst>
                </a:gridCol>
                <a:gridCol w="723152">
                  <a:extLst>
                    <a:ext uri="{9D8B030D-6E8A-4147-A177-3AD203B41FA5}">
                      <a16:colId xmlns:a16="http://schemas.microsoft.com/office/drawing/2014/main" val="192598532"/>
                    </a:ext>
                  </a:extLst>
                </a:gridCol>
              </a:tblGrid>
              <a:tr h="31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5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월</a:t>
                      </a:r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주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5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월</a:t>
                      </a:r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주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월</a:t>
                      </a:r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주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월</a:t>
                      </a:r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주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extLst>
                  <a:ext uri="{0D108BD9-81ED-4DB2-BD59-A6C34878D82A}">
                    <a16:rowId xmlns:a16="http://schemas.microsoft.com/office/drawing/2014/main" val="1023669653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16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42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21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21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extLst>
                  <a:ext uri="{0D108BD9-81ED-4DB2-BD59-A6C34878D82A}">
                    <a16:rowId xmlns:a16="http://schemas.microsoft.com/office/drawing/2014/main" val="4004689706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42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16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60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60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extLst>
                  <a:ext uri="{0D108BD9-81ED-4DB2-BD59-A6C34878D82A}">
                    <a16:rowId xmlns:a16="http://schemas.microsoft.com/office/drawing/2014/main" val="1132272670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13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13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13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13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extLst>
                  <a:ext uri="{0D108BD9-81ED-4DB2-BD59-A6C34878D82A}">
                    <a16:rowId xmlns:a16="http://schemas.microsoft.com/office/drawing/2014/main" val="815200097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40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40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40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40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extLst>
                  <a:ext uri="{0D108BD9-81ED-4DB2-BD59-A6C34878D82A}">
                    <a16:rowId xmlns:a16="http://schemas.microsoft.com/office/drawing/2014/main" val="90006629"/>
                  </a:ext>
                </a:extLst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2988292" y="1171417"/>
            <a:ext cx="3881995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5</a:t>
            </a:r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월 </a:t>
            </a:r>
            <a:r>
              <a:rPr lang="en-US" altLang="ko-KR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3 ~ 4</a:t>
            </a:r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주차의 제품과</a:t>
            </a:r>
            <a:endParaRPr lang="en-US" altLang="ko-KR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6</a:t>
            </a:r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월 첫째 주 이후의 제품이 다름</a:t>
            </a:r>
            <a:endParaRPr lang="en-US" altLang="ko-KR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707" y="2252080"/>
            <a:ext cx="7361110" cy="213444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707" y="4427500"/>
            <a:ext cx="7361110" cy="2129698"/>
          </a:xfrm>
          <a:prstGeom prst="rect">
            <a:avLst/>
          </a:prstGeom>
        </p:spPr>
      </p:pic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1521"/>
              </p:ext>
            </p:extLst>
          </p:nvPr>
        </p:nvGraphicFramePr>
        <p:xfrm>
          <a:off x="8955808" y="5030100"/>
          <a:ext cx="2892608" cy="640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52">
                  <a:extLst>
                    <a:ext uri="{9D8B030D-6E8A-4147-A177-3AD203B41FA5}">
                      <a16:colId xmlns:a16="http://schemas.microsoft.com/office/drawing/2014/main" val="4151033858"/>
                    </a:ext>
                  </a:extLst>
                </a:gridCol>
                <a:gridCol w="723152">
                  <a:extLst>
                    <a:ext uri="{9D8B030D-6E8A-4147-A177-3AD203B41FA5}">
                      <a16:colId xmlns:a16="http://schemas.microsoft.com/office/drawing/2014/main" val="2840049852"/>
                    </a:ext>
                  </a:extLst>
                </a:gridCol>
                <a:gridCol w="723152">
                  <a:extLst>
                    <a:ext uri="{9D8B030D-6E8A-4147-A177-3AD203B41FA5}">
                      <a16:colId xmlns:a16="http://schemas.microsoft.com/office/drawing/2014/main" val="3884663632"/>
                    </a:ext>
                  </a:extLst>
                </a:gridCol>
                <a:gridCol w="723152">
                  <a:extLst>
                    <a:ext uri="{9D8B030D-6E8A-4147-A177-3AD203B41FA5}">
                      <a16:colId xmlns:a16="http://schemas.microsoft.com/office/drawing/2014/main" val="2291437396"/>
                    </a:ext>
                  </a:extLst>
                </a:gridCol>
              </a:tblGrid>
              <a:tr h="320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5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월</a:t>
                      </a:r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주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5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월</a:t>
                      </a:r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주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월</a:t>
                      </a:r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주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월</a:t>
                      </a:r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주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extLst>
                  <a:ext uri="{0D108BD9-81ED-4DB2-BD59-A6C34878D82A}">
                    <a16:rowId xmlns:a16="http://schemas.microsoft.com/office/drawing/2014/main" val="2501586871"/>
                  </a:ext>
                </a:extLst>
              </a:tr>
              <a:tr h="320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0.123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0.170</a:t>
                      </a:r>
                      <a:endParaRPr lang="ko-KR" altLang="en-US" sz="1300" dirty="0" smtClean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0.284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0.270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704581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9438982" y="4473460"/>
            <a:ext cx="19262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G_ADC3</a:t>
            </a:r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의 평균</a:t>
            </a:r>
            <a:endParaRPr lang="en-US" altLang="ko-KR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63838" y="2249152"/>
            <a:ext cx="24765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err="1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ToolNum</a:t>
            </a:r>
            <a:r>
              <a:rPr lang="en-US" altLang="ko-KR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</a:t>
            </a:r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사용량 순위</a:t>
            </a:r>
            <a:endParaRPr lang="en-US" altLang="ko-KR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38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dirty="0" smtClean="0"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탐색적 데이터 분석</a:t>
              </a:r>
              <a:r>
                <a:rPr lang="en-US" altLang="ko-KR" sz="2000" b="1" i="1" dirty="0" smtClean="0"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(EDA)</a:t>
              </a:r>
              <a:endParaRPr lang="ko-KR" altLang="en-US" sz="2400" b="1" i="1" dirty="0"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F024E0-2C3A-6E37-5B41-B1CC45BBC006}"/>
                </a:ext>
              </a:extLst>
            </p:cNvPr>
            <p:cNvSpPr/>
            <p:nvPr/>
          </p:nvSpPr>
          <p:spPr>
            <a:xfrm>
              <a:off x="317631" y="884811"/>
              <a:ext cx="95957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seok830621</a:t>
              </a:r>
              <a:endParaRPr lang="ko-KR" altLang="en-US" sz="600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153" y="1286933"/>
            <a:ext cx="10267872" cy="5256741"/>
          </a:xfrm>
          <a:prstGeom prst="rect">
            <a:avLst/>
          </a:prstGeom>
        </p:spPr>
      </p:pic>
      <p:sp>
        <p:nvSpPr>
          <p:cNvPr id="2" name="모서리가 둥근 직사각형 4">
            <a:extLst>
              <a:ext uri="{FF2B5EF4-FFF2-40B4-BE49-F238E27FC236}">
                <a16:creationId xmlns:a16="http://schemas.microsoft.com/office/drawing/2014/main" id="{7EB230CF-F596-3002-495C-31C638858BBB}"/>
              </a:ext>
            </a:extLst>
          </p:cNvPr>
          <p:cNvSpPr/>
          <p:nvPr/>
        </p:nvSpPr>
        <p:spPr>
          <a:xfrm>
            <a:off x="166117" y="3579809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1D0E2D0-BFD0-2A21-6BD0-284B7F97CA97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349FF80A-42A2-4092-B2A6-4660A9BC1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6" name="자유형 23">
              <a:extLst>
                <a:ext uri="{FF2B5EF4-FFF2-40B4-BE49-F238E27FC236}">
                  <a16:creationId xmlns:a16="http://schemas.microsoft.com/office/drawing/2014/main" id="{2151555C-80E0-F7E9-1D1D-0064E0632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0" name="말풍선: 타원형 9">
              <a:extLst>
                <a:ext uri="{FF2B5EF4-FFF2-40B4-BE49-F238E27FC236}">
                  <a16:creationId xmlns:a16="http://schemas.microsoft.com/office/drawing/2014/main" id="{146D064C-C2DE-E00A-552E-1FE9E6CEB51D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11" name="하트 10">
              <a:extLst>
                <a:ext uri="{FF2B5EF4-FFF2-40B4-BE49-F238E27FC236}">
                  <a16:creationId xmlns:a16="http://schemas.microsoft.com/office/drawing/2014/main" id="{F39A7029-B3F1-0831-A315-9101E90D9D23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2" name="Group 16">
              <a:extLst>
                <a:ext uri="{FF2B5EF4-FFF2-40B4-BE49-F238E27FC236}">
                  <a16:creationId xmlns:a16="http://schemas.microsoft.com/office/drawing/2014/main" id="{BB73B0BE-7082-2507-124C-1830BE6122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55" name="Freeform 17">
                <a:extLst>
                  <a:ext uri="{FF2B5EF4-FFF2-40B4-BE49-F238E27FC236}">
                    <a16:creationId xmlns:a16="http://schemas.microsoft.com/office/drawing/2014/main" id="{473271EF-50EF-C81F-79DB-38DFAEB7C1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6" name="Freeform 18">
                <a:extLst>
                  <a:ext uri="{FF2B5EF4-FFF2-40B4-BE49-F238E27FC236}">
                    <a16:creationId xmlns:a16="http://schemas.microsoft.com/office/drawing/2014/main" id="{B9FE59ED-A6A9-B822-25EC-EDE15C599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7" name="Freeform 19">
                <a:extLst>
                  <a:ext uri="{FF2B5EF4-FFF2-40B4-BE49-F238E27FC236}">
                    <a16:creationId xmlns:a16="http://schemas.microsoft.com/office/drawing/2014/main" id="{A9FF2727-24CD-A0E2-7485-6224D7838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8" name="Freeform 20">
                <a:extLst>
                  <a:ext uri="{FF2B5EF4-FFF2-40B4-BE49-F238E27FC236}">
                    <a16:creationId xmlns:a16="http://schemas.microsoft.com/office/drawing/2014/main" id="{9DED7C17-FF9F-0581-5E19-1A596751B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13" name="자유형 32">
              <a:extLst>
                <a:ext uri="{FF2B5EF4-FFF2-40B4-BE49-F238E27FC236}">
                  <a16:creationId xmlns:a16="http://schemas.microsoft.com/office/drawing/2014/main" id="{2D8E8CA5-4C51-EB54-5943-4B6DCF499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14" name="Group 36">
              <a:extLst>
                <a:ext uri="{FF2B5EF4-FFF2-40B4-BE49-F238E27FC236}">
                  <a16:creationId xmlns:a16="http://schemas.microsoft.com/office/drawing/2014/main" id="{420922B0-9C57-D556-8B52-FF7E0277A2C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27" name="Freeform 37">
                <a:extLst>
                  <a:ext uri="{FF2B5EF4-FFF2-40B4-BE49-F238E27FC236}">
                    <a16:creationId xmlns:a16="http://schemas.microsoft.com/office/drawing/2014/main" id="{5EBF9E35-D20F-2839-EE9F-B673B5B63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8" name="Rectangle 38">
                <a:extLst>
                  <a:ext uri="{FF2B5EF4-FFF2-40B4-BE49-F238E27FC236}">
                    <a16:creationId xmlns:a16="http://schemas.microsoft.com/office/drawing/2014/main" id="{022E35C7-5CBB-34A2-0693-3957D92E9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2" name="Rectangle 39">
                <a:extLst>
                  <a:ext uri="{FF2B5EF4-FFF2-40B4-BE49-F238E27FC236}">
                    <a16:creationId xmlns:a16="http://schemas.microsoft.com/office/drawing/2014/main" id="{0AB70C67-1418-670F-77FC-CAE84B54C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3" name="Rectangle 40">
                <a:extLst>
                  <a:ext uri="{FF2B5EF4-FFF2-40B4-BE49-F238E27FC236}">
                    <a16:creationId xmlns:a16="http://schemas.microsoft.com/office/drawing/2014/main" id="{47D0BCFF-4AF2-7A56-8DB5-D2105E7CB9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4" name="Freeform 41">
                <a:extLst>
                  <a:ext uri="{FF2B5EF4-FFF2-40B4-BE49-F238E27FC236}">
                    <a16:creationId xmlns:a16="http://schemas.microsoft.com/office/drawing/2014/main" id="{340C6C6E-0E2C-6575-105C-23C3709FD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0551AE8-62CD-184E-A967-C11D5BCE068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21" name="Group 23">
              <a:extLst>
                <a:ext uri="{FF2B5EF4-FFF2-40B4-BE49-F238E27FC236}">
                  <a16:creationId xmlns:a16="http://schemas.microsoft.com/office/drawing/2014/main" id="{F62D01E8-D67F-11C2-46FD-C7563057AC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id="{0199F795-2769-139B-2658-5D9F385A6B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9CE1C37D-5D3F-FBB0-37EC-529B5C2B61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id="{AA6EBC5C-2A32-876C-EFFE-58390877F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ECAC4EF2-E00C-F5EA-7C13-7F241C9AD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26" name="Freeform 28">
                <a:extLst>
                  <a:ext uri="{FF2B5EF4-FFF2-40B4-BE49-F238E27FC236}">
                    <a16:creationId xmlns:a16="http://schemas.microsoft.com/office/drawing/2014/main" id="{1EE6135F-5910-A9A2-D5D1-8E82CFB44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265EECB8-9F43-7A8B-070D-B137389C0D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547" y="1879398"/>
          <a:ext cx="810742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   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</a:rPr>
                        <a:t>valuation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60" name="그림 59">
            <a:extLst>
              <a:ext uri="{FF2B5EF4-FFF2-40B4-BE49-F238E27FC236}">
                <a16:creationId xmlns:a16="http://schemas.microsoft.com/office/drawing/2014/main" id="{24B73FBE-457E-0AF0-3622-92200B1E6C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" y="-168100"/>
            <a:ext cx="1086173" cy="1930285"/>
          </a:xfrm>
          <a:prstGeom prst="rect">
            <a:avLst/>
          </a:prstGeom>
        </p:spPr>
      </p:pic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A97E706-30BC-072D-DEC4-6C6A4BAEF3C9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21958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0EE72E0-ADD0-2228-7B5D-63290C3F3700}"/>
              </a:ext>
            </a:extLst>
          </p:cNvPr>
          <p:cNvCxnSpPr>
            <a:cxnSpLocks/>
          </p:cNvCxnSpPr>
          <p:nvPr/>
        </p:nvCxnSpPr>
        <p:spPr>
          <a:xfrm>
            <a:off x="1512598" y="969135"/>
            <a:ext cx="326928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14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694</Words>
  <Application>Microsoft Office PowerPoint</Application>
  <PresentationFormat>와이드스크린</PresentationFormat>
  <Paragraphs>381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하남다움체 본문</vt:lpstr>
      <vt:lpstr>Arial</vt:lpstr>
      <vt:lpstr>맑은 고딕</vt:lpstr>
      <vt:lpstr>Söhne</vt:lpstr>
      <vt:lpstr>Aharoni</vt:lpstr>
      <vt:lpstr>BankGothic Md BT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PC</cp:lastModifiedBy>
  <cp:revision>67</cp:revision>
  <dcterms:created xsi:type="dcterms:W3CDTF">2023-06-20T03:13:13Z</dcterms:created>
  <dcterms:modified xsi:type="dcterms:W3CDTF">2023-08-30T05:51:25Z</dcterms:modified>
</cp:coreProperties>
</file>